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pPr>
              <a:defRPr/>
            </a:pPr>
            <a:endParaRPr lang="ru-RU"/>
          </a:p>
        </p:txBody>
      </p:sp>
      <p:sp>
        <p:nvSpPr>
          <p:cNvPr id="17" name="Нижний колонтитул 16"/>
          <p:cNvSpPr>
            <a:spLocks noGrp="1"/>
          </p:cNvSpPr>
          <p:nvPr>
            <p:ph type="ftr" sz="quarter" idx="11"/>
          </p:nvPr>
        </p:nvSpPr>
        <p:spPr/>
        <p:txBody>
          <a:bodyPr/>
          <a:lstStyle/>
          <a:p>
            <a:pPr>
              <a:defRPr/>
            </a:pPr>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20DD6376-65D4-4C67-8132-6C153D303A6D}" type="slidenum">
              <a:rPr lang="ru-RU" smtClean="0"/>
              <a:pPr>
                <a:defRPr/>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3EB2A19C-7E27-4036-A6F8-EFA4F9DE0F49}"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30ECB007-A9C8-47ED-9126-4702EC66502A}"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D704A3F-2AAE-48E7-A68B-5C35BD50A6F5}" type="slidenum">
              <a:rPr lang="ru-RU" smtClean="0"/>
              <a:pPr>
                <a:defRPr/>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pPr>
              <a:defRPr/>
            </a:pPr>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pPr>
              <a:defRPr/>
            </a:pPr>
            <a:fld id="{1F8F6AD5-4EFA-49DD-8E19-093D16206C88}"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A6755440-807F-4004-8D4D-0325E0F3225E}" type="slidenum">
              <a:rPr lang="ru-RU" smtClean="0"/>
              <a:pPr>
                <a:defRPr/>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FFC067A4-BD17-4F9F-B07C-A6132568C2DA}" type="slidenum">
              <a:rPr lang="ru-RU" smtClean="0"/>
              <a:pPr>
                <a:defRPr/>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BD1EA1CF-648D-4BA3-81FB-54B49D3333F1}"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46E45D96-74BA-4E1F-BCEF-420CE63383D9}"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2CD4B0AB-DD76-4B83-931E-62199A0EB337}" type="slidenum">
              <a:rPr lang="ru-RU" smtClean="0"/>
              <a:pPr>
                <a:defRPr/>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pPr>
              <a:defRPr/>
            </a:pPr>
            <a:endParaRPr lang="ru-RU"/>
          </a:p>
        </p:txBody>
      </p:sp>
      <p:sp>
        <p:nvSpPr>
          <p:cNvPr id="7" name="Номер слайда 6"/>
          <p:cNvSpPr>
            <a:spLocks noGrp="1"/>
          </p:cNvSpPr>
          <p:nvPr>
            <p:ph type="sldNum" sz="quarter" idx="12"/>
          </p:nvPr>
        </p:nvSpPr>
        <p:spPr>
          <a:xfrm>
            <a:off x="146304" y="6208776"/>
            <a:ext cx="457200" cy="457200"/>
          </a:xfrm>
        </p:spPr>
        <p:txBody>
          <a:bodyPr/>
          <a:lstStyle/>
          <a:p>
            <a:pPr>
              <a:defRPr/>
            </a:pPr>
            <a:fld id="{19A483FB-8597-4B7E-A438-EA314AC33162}" type="slidenum">
              <a:rPr lang="ru-RU" smtClean="0"/>
              <a:pPr>
                <a:defRPr/>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0D6393F4-1C92-471C-BBF0-761E20C2112A}"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ru.wikipedia.org/wiki/%CF%F0%E0%E2%E8%EB%E0_%E4%EE%F0%EE%E6%ED%EE%E3%EE_%E4%E2%E8%E6%E5%ED%E8%FF_%E4%EB%FF_%E2%E5%EB%EE%F1%E8%EF%E5%E4%EE%E2" TargetMode="Externa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hyperlink" Target="http://ru.wikipedia.org/wiki/%D0%90%D0%B4%D0%BC%D0%B8%D0%BD%D0%B8%D1%81%D1%82%D1%80%D0%B0%D1%82%D0%B8%D0%B2%D0%BD%D0%BE%D0%B5_%D0%BF%D1%80%D0%B0%D0%B2%D0%BE%D0%BD%D0%B0%D1%80%D1%83%D1%88%D0%B5%D0%BD%D0%B8%D0%B5" TargetMode="External"/><Relationship Id="rId7" Type="http://schemas.openxmlformats.org/officeDocument/2006/relationships/image" Target="../media/image20.png"/><Relationship Id="rId2" Type="http://schemas.openxmlformats.org/officeDocument/2006/relationships/hyperlink" Target="http://ru.wikipedia.org/wiki/%D0%90%D0%B4%D0%BC%D0%B8%D0%BD%D0%B8%D1%81%D1%82%D1%80%D0%B0%D1%82%D0%B8%D0%B2%D0%BD%D0%B0%D1%8F_%D0%BE%D1%82%D0%B2%D0%B5%D1%82%D1%81%D1%82%D0%B2%D0%B5%D0%BD%D0%BD%D0%BE%D1%81%D1%82%D1%8C" TargetMode="External"/><Relationship Id="rId1" Type="http://schemas.openxmlformats.org/officeDocument/2006/relationships/slideLayout" Target="../slideLayouts/slideLayout2.xml"/><Relationship Id="rId6" Type="http://schemas.openxmlformats.org/officeDocument/2006/relationships/hyperlink" Target="http://ru.wikipedia.org/wiki/%D0%97%D0%B0%D0%BA%D0%BE%D0%BD" TargetMode="External"/><Relationship Id="rId5" Type="http://schemas.openxmlformats.org/officeDocument/2006/relationships/hyperlink" Target="http://ru.wikipedia.org/wiki/%D0%AE%D1%80%D0%B8%D0%B4%D0%B8%D1%87%D0%B5%D1%81%D0%BA%D0%BE%D0%B5_%D0%BB%D0%B8%D1%86%D0%BE" TargetMode="External"/><Relationship Id="rId4" Type="http://schemas.openxmlformats.org/officeDocument/2006/relationships/hyperlink" Target="http://ru.wikipedia.org/wiki/%D0%A4%D0%B8%D0%B7%D0%B8%D1%87%D0%B5%D1%81%D0%BA%D0%BE%D0%B5_%D0%BB%D0%B8%D1%86%D0%B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ru.wikipedia.org/wiki/%CF%F0%E0%E2%E8%EB%E0_%E4%EE%F0%EE%E6%ED%EE%E3%EE_%E4%E2%E8%E6%E5%ED%E8%FF_%E4%EB%FF_%E2%E5%EB%EE%F1%E8%EF%E5%E4%EE%E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hyperlink" Target="http://ru.wikipedia.org/wiki/%CF%F0%E0%E2%E8%EB%E0_%E4%EE%F0%EE%E6%ED%EE%E3%EE_%E4%E2%E8%E6%E5%ED%E8%FF_%E4%EB%FF_%E2%E5%EB%EE%F1%E8%EF%E5%E4%EE%E2" TargetMode="External"/><Relationship Id="rId2" Type="http://schemas.openxmlformats.org/officeDocument/2006/relationships/hyperlink" Target="http://ru.wikipedia.org/wiki/%D0%92%D0%B5%D0%BB%D0%BE%D1%81%D0%B8%D0%BF%D0%B5%D0%B4"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ru.wikipedia.org/wiki/%D0%9F%D0%B5%D1%88%D0%B5%D1%85%D0%BE%D0%B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ru.wikipedia.org/wiki/%D0%A1%D0%B2%D0%B5%D1%82%D0%BE%D0%B2%D0%BE%D0%B7%D0%B2%D1%80%D0%B0%D1%89%D0%B0%D1%82%D0%B5%D0%BB%D1%8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ru.wikipedia.org/wiki/%CF%F0%E0%E2%E8%EB%E0_%E4%EE%F0%EE%E6%ED%EE%E3%EE_%E4%E2%E8%E6%E5%ED%E8%FF_%E4%EB%FF_%E2%E5%EB%EE%F1%E8%EF%E5%E4%EE%E2" TargetMode="External"/><Relationship Id="rId2" Type="http://schemas.openxmlformats.org/officeDocument/2006/relationships/hyperlink" Target="http://ru.wikipedia.org/wiki/%D0%92%D0%B5%D0%BB%D0%BE%D1%81%D0%B8%D0%BF%D0%B5%D0%B4%D0%BD%D0%B0%D1%8F_%D0%B4%D0%BE%D1%80%D0%BE%D0%B6%D0%BA%D0%B0"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ru.wikipedia.org/wiki/%D0%A2%D1%80%D0%BE%D1%82%D1%83%D0%B0%D1%80" TargetMode="External"/><Relationship Id="rId4" Type="http://schemas.openxmlformats.org/officeDocument/2006/relationships/hyperlink" Target="http://ru.wikipedia.org/wiki/%D0%9E%D0%B1%D0%BE%D1%87%D0%B8%D0%BD%D0%B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ru.wikipedia.org/wiki/%D0%A2%D1%80%D0%B0%D0%BC%D0%B2%D0%B0%D0%B9" TargetMode="External"/><Relationship Id="rId2" Type="http://schemas.openxmlformats.org/officeDocument/2006/relationships/hyperlink" Target="http://ru.wikipedia.org/wiki/%D0%92%D0%B5%D0%BB%D0%BE%D1%81%D0%B8%D0%BF%D0%B5%D0%B4%D0%BD%D0%B0%D1%8F_%D0%B4%D0%BE%D1%80%D0%BE%D0%B6%D0%BA%D0%B0"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ru.wikipedia.org/wiki/%D0%90%D0%B2%D1%82%D0%BE%D0%BC%D0%B0%D0%B3%D0%B8%D1%81%D1%82%D1%80%D0%B0%D0%BB%D1%8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ru.wikipedia.org/wiki/%D0%90%D0%B2%D1%82%D0%BE%D0%BC%D0%BE%D0%B1%D0%B8%D0%BB%D1%8C" TargetMode="External"/><Relationship Id="rId7" Type="http://schemas.openxmlformats.org/officeDocument/2006/relationships/image" Target="../media/image8.png"/><Relationship Id="rId2" Type="http://schemas.openxmlformats.org/officeDocument/2006/relationships/hyperlink" Target="http://ru.wikipedia.org/wiki/%D0%9F%D0%B5%D1%80%D0%B5%D0%BA%D1%80%D1%91%D1%81%D1%82%D0%BE%D0%BA" TargetMode="External"/><Relationship Id="rId1" Type="http://schemas.openxmlformats.org/officeDocument/2006/relationships/slideLayout" Target="../slideLayouts/slideLayout2.xml"/><Relationship Id="rId6" Type="http://schemas.openxmlformats.org/officeDocument/2006/relationships/hyperlink" Target="http://ru.wikipedia.org/wiki/%D0%9F%D0%B5%D1%88%D0%B5%D1%85%D0%BE%D0%B4%D0%BD%D1%8B%D0%B9_%D0%BF%D0%B5%D1%80%D0%B5%D1%85%D0%BE%D0%B4" TargetMode="External"/><Relationship Id="rId5" Type="http://schemas.openxmlformats.org/officeDocument/2006/relationships/hyperlink" Target="http://ru.wikipedia.org/w/index.php?title=%D0%9F%D1%80%D0%B0%D0%B2%D0%B8%D0%BB%D0%B0_%D0%B4%D0%BE%D1%80%D0%BE%D0%B6%D0%BD%D0%BE%D0%B3%D0%BE_%D0%B4%D0%B2%D0%B8%D0%B6%D0%B5%D0%BD%D0%B8%D1%8F_%D0%B4%D0%BB%D1%8F_%D0%B2%D0%B5%D0%BB%D0%BE%D1%81%D0%B8%D0%BF%D0%B5%D0%B4%D0%BE%D0%B2&amp;action=edit&amp;section=6" TargetMode="External"/><Relationship Id="rId4" Type="http://schemas.openxmlformats.org/officeDocument/2006/relationships/hyperlink" Target="http://ru.wikipedia.org/wiki/%D0%A1%D0%B2%D0%B5%D1%82%D0%BE%D1%84%D0%BE%D1%8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ru.wikipedia.org/wiki/%D0%A4%D0%B0%D0%B9%D0%BB:3.9.svg" TargetMode="External"/><Relationship Id="rId2" Type="http://schemas.openxmlformats.org/officeDocument/2006/relationships/hyperlink" Target="http://ru.wikipedia.org/wiki/%D0%A4%D0%B0%D0%B9%D0%BB:4.4_(Road_sign).gif"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hyperlink" Target="http://ru.wikipedia.org/wiki/%D0%A4%D0%B0%D0%B9%D0%BB:4.4_%28Road_sign%29.gif"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7.png"/><Relationship Id="rId3" Type="http://schemas.openxmlformats.org/officeDocument/2006/relationships/hyperlink" Target="http://ru.wikipedia.org/wiki/%D0%A4%D0%B0%D0%B9%D0%BB:5.3_(Road_sign).gif" TargetMode="External"/><Relationship Id="rId7" Type="http://schemas.openxmlformats.org/officeDocument/2006/relationships/hyperlink" Target="http://ru.wikipedia.org/wiki/%D0%A4%D0%B0%D0%B9%D0%BB:5.3_%28Road_sign%29.gif" TargetMode="External"/><Relationship Id="rId12" Type="http://schemas.openxmlformats.org/officeDocument/2006/relationships/image" Target="../media/image16.png"/><Relationship Id="rId2" Type="http://schemas.openxmlformats.org/officeDocument/2006/relationships/hyperlink" Target="http://ru.wikipedia.org/wiki/%D0%A4%D0%B0%D0%B9%D0%BB:5.1_(Road_sign).gif" TargetMode="Externa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5.png"/><Relationship Id="rId5" Type="http://schemas.openxmlformats.org/officeDocument/2006/relationships/hyperlink" Target="http://ru.wikipedia.org/wiki/%D0%A4%D0%B0%D0%B9%D0%BB:5.1_%28Road_sign%29.gif" TargetMode="External"/><Relationship Id="rId10" Type="http://schemas.openxmlformats.org/officeDocument/2006/relationships/image" Target="../media/image14.png"/><Relationship Id="rId4" Type="http://schemas.openxmlformats.org/officeDocument/2006/relationships/hyperlink" Target="http://ru.wikipedia.org/wiki/%D0%A4%D0%B0%D0%B9%D0%BB:4.5_(Road_sign).gif" TargetMode="External"/><Relationship Id="rId9" Type="http://schemas.openxmlformats.org/officeDocument/2006/relationships/hyperlink" Target="http://ru.wikipedia.org/wiki/%D0%A4%D0%B0%D0%B9%D0%BB:4.5_%28Road_sign%29.gi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a:xfrm>
            <a:off x="1428728" y="3357562"/>
            <a:ext cx="6400800" cy="714375"/>
          </a:xfrm>
        </p:spPr>
        <p:txBody>
          <a:bodyPr>
            <a:normAutofit/>
          </a:bodyPr>
          <a:lstStyle/>
          <a:p>
            <a:pPr marR="0" algn="ctr" eaLnBrk="1" hangingPunct="1"/>
            <a:r>
              <a:rPr lang="ru-RU" sz="3600" b="1" dirty="0" smtClean="0">
                <a:solidFill>
                  <a:srgbClr val="C00000"/>
                </a:solidFill>
              </a:rPr>
              <a:t>для велосипедистов</a:t>
            </a:r>
          </a:p>
        </p:txBody>
      </p:sp>
      <p:sp>
        <p:nvSpPr>
          <p:cNvPr id="2050" name="Rectangle 2"/>
          <p:cNvSpPr>
            <a:spLocks noGrp="1" noChangeArrowheads="1"/>
          </p:cNvSpPr>
          <p:nvPr>
            <p:ph type="ctrTitle"/>
          </p:nvPr>
        </p:nvSpPr>
        <p:spPr>
          <a:xfrm>
            <a:off x="714348" y="1500174"/>
            <a:ext cx="7772400" cy="1829761"/>
          </a:xfrm>
        </p:spPr>
        <p:txBody>
          <a:bodyPr/>
          <a:lstStyle/>
          <a:p>
            <a:pPr algn="ctr" eaLnBrk="1" fontAlgn="auto" hangingPunct="1">
              <a:spcAft>
                <a:spcPts val="0"/>
              </a:spcAft>
              <a:defRPr/>
            </a:pPr>
            <a:r>
              <a:rPr lang="ru-RU" sz="7200" b="1" dirty="0">
                <a:solidFill>
                  <a:schemeClr val="tx1"/>
                </a:solidFill>
                <a:latin typeface="Cambria" pitchFamily="18" charset="0"/>
              </a:rPr>
              <a:t>ПДД</a:t>
            </a:r>
          </a:p>
        </p:txBody>
      </p:sp>
      <p:pic>
        <p:nvPicPr>
          <p:cNvPr id="9220" name="Picture 5"/>
          <p:cNvPicPr>
            <a:picLocks noChangeAspect="1" noChangeArrowheads="1"/>
          </p:cNvPicPr>
          <p:nvPr/>
        </p:nvPicPr>
        <p:blipFill>
          <a:blip r:embed="rId2"/>
          <a:srcRect/>
          <a:stretch>
            <a:fillRect/>
          </a:stretch>
        </p:blipFill>
        <p:spPr bwMode="auto">
          <a:xfrm>
            <a:off x="3214678" y="4429132"/>
            <a:ext cx="2857500"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643306" y="214290"/>
            <a:ext cx="5500694" cy="1143000"/>
          </a:xfrm>
        </p:spPr>
        <p:txBody>
          <a:bodyPr>
            <a:normAutofit fontScale="90000"/>
          </a:bodyPr>
          <a:lstStyle/>
          <a:p>
            <a:pPr eaLnBrk="1" fontAlgn="auto" hangingPunct="1">
              <a:spcAft>
                <a:spcPts val="0"/>
              </a:spcAft>
              <a:defRPr/>
            </a:pPr>
            <a:r>
              <a:rPr lang="ru-RU" b="1" dirty="0" smtClean="0"/>
              <a:t>Затруднительные</a:t>
            </a:r>
            <a:br>
              <a:rPr lang="ru-RU" b="1" dirty="0" smtClean="0"/>
            </a:br>
            <a:r>
              <a:rPr lang="ru-RU" b="1" dirty="0" smtClean="0"/>
              <a:t> </a:t>
            </a:r>
            <a:r>
              <a:rPr lang="ru-RU" b="1" dirty="0"/>
              <a:t>ситуации</a:t>
            </a:r>
          </a:p>
        </p:txBody>
      </p:sp>
      <p:sp>
        <p:nvSpPr>
          <p:cNvPr id="18434" name="Rectangle 3"/>
          <p:cNvSpPr>
            <a:spLocks noGrp="1" noChangeArrowheads="1"/>
          </p:cNvSpPr>
          <p:nvPr>
            <p:ph sz="quarter" idx="1"/>
          </p:nvPr>
        </p:nvSpPr>
        <p:spPr/>
        <p:txBody>
          <a:bodyPr/>
          <a:lstStyle/>
          <a:p>
            <a:pPr eaLnBrk="1" hangingPunct="1">
              <a:lnSpc>
                <a:spcPct val="80000"/>
              </a:lnSpc>
            </a:pPr>
            <a:r>
              <a:rPr lang="ru-RU" sz="1800" smtClean="0"/>
              <a:t>Наиболее затруднительной ситуацией для велосипедиста является проезд места разделения транспортных потоков в случае, когда ему необходимо держать прямо (Дорожная разметка, п. 1.16.2), поскольку в Правилах эта ситуация специально не оговорена</a:t>
            </a:r>
            <a:r>
              <a:rPr lang="ru-RU" sz="1800" smtClean="0">
                <a:hlinkClick r:id="rId2"/>
              </a:rPr>
              <a:t>[3]</a:t>
            </a:r>
            <a:r>
              <a:rPr lang="ru-RU" sz="1800" smtClean="0"/>
              <a:t>. Такое возможно, например, если от главной дороги под острым углом вправо отходит въезд на автомагистраль или на мост и т. п. Велосипедист, согласно Правилам, оказывается в противоречивом положении. Перестраиваться в левый ряд ему запрещено, но и пересекать ответвляющийся вправо транспортный поток в качестве пешехода он не может, поскольку, как правило, в таких местах пешеходный переход запрещен (иногда — знаком). Проезжать в ненужном направлении и искать развилку, возвращающую на главную дорогу — абсурдно, а иногда и невозможно. На практике в такой ситуации, если движение не слишком интенсивно, велосипедист подает сигнал поворота влево и не перестраивается в правый ряд, оставляя разделение потока справа. Если движение интенсивно, то велосипедист спешивается и переходит через такое разделение пешком, несмотря на знаки. </a:t>
            </a:r>
          </a:p>
        </p:txBody>
      </p:sp>
      <p:pic>
        <p:nvPicPr>
          <p:cNvPr id="18436" name="Picture 4"/>
          <p:cNvPicPr>
            <a:picLocks noChangeAspect="1" noChangeArrowheads="1"/>
          </p:cNvPicPr>
          <p:nvPr/>
        </p:nvPicPr>
        <p:blipFill>
          <a:blip r:embed="rId3"/>
          <a:srcRect/>
          <a:stretch>
            <a:fillRect/>
          </a:stretch>
        </p:blipFill>
        <p:spPr bwMode="auto">
          <a:xfrm>
            <a:off x="5715000" y="5715000"/>
            <a:ext cx="2857500" cy="476250"/>
          </a:xfrm>
          <a:prstGeom prst="rect">
            <a:avLst/>
          </a:prstGeom>
          <a:noFill/>
          <a:ln w="9525">
            <a:noFill/>
            <a:miter lim="800000"/>
            <a:headEnd/>
            <a:tailEnd/>
          </a:ln>
        </p:spPr>
      </p:pic>
      <p:sp>
        <p:nvSpPr>
          <p:cNvPr id="18437" name="Rectangle 5"/>
          <p:cNvSpPr>
            <a:spLocks noChangeArrowheads="1"/>
          </p:cNvSpPr>
          <p:nvPr/>
        </p:nvSpPr>
        <p:spPr bwMode="auto">
          <a:xfrm>
            <a:off x="3924300" y="6165850"/>
            <a:ext cx="4857750" cy="366713"/>
          </a:xfrm>
          <a:prstGeom prst="rect">
            <a:avLst/>
          </a:prstGeom>
          <a:noFill/>
          <a:ln w="9525">
            <a:noFill/>
            <a:miter lim="800000"/>
            <a:headEnd/>
            <a:tailEnd/>
          </a:ln>
        </p:spPr>
        <p:txBody>
          <a:bodyPr wrap="none" anchor="ctr">
            <a:spAutoFit/>
          </a:bodyPr>
          <a:lstStyle/>
          <a:p>
            <a:r>
              <a:rPr lang="ru-RU"/>
              <a:t>Знаки 1.8, 1.18 и 1.16.2 дорожной разметки </a:t>
            </a:r>
          </a:p>
        </p:txBody>
      </p:sp>
      <p:pic>
        <p:nvPicPr>
          <p:cNvPr id="18438" name="Picture 7"/>
          <p:cNvPicPr>
            <a:picLocks noChangeAspect="1" noChangeArrowheads="1"/>
          </p:cNvPicPr>
          <p:nvPr/>
        </p:nvPicPr>
        <p:blipFill>
          <a:blip r:embed="rId4"/>
          <a:srcRect/>
          <a:stretch>
            <a:fillRect/>
          </a:stretch>
        </p:blipFill>
        <p:spPr bwMode="auto">
          <a:xfrm>
            <a:off x="428625" y="214313"/>
            <a:ext cx="1857375" cy="1176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85786" y="285728"/>
            <a:ext cx="6115064" cy="1143000"/>
          </a:xfrm>
        </p:spPr>
        <p:txBody>
          <a:bodyPr>
            <a:normAutofit fontScale="90000"/>
          </a:bodyPr>
          <a:lstStyle/>
          <a:p>
            <a:pPr eaLnBrk="1" fontAlgn="auto" hangingPunct="1">
              <a:spcAft>
                <a:spcPts val="0"/>
              </a:spcAft>
              <a:defRPr/>
            </a:pPr>
            <a:r>
              <a:rPr lang="ru-RU" sz="4000" b="1" dirty="0"/>
              <a:t>Ответственность </a:t>
            </a:r>
            <a:r>
              <a:rPr lang="ru-RU" sz="4000" b="1" dirty="0" smtClean="0"/>
              <a:t/>
            </a:r>
            <a:br>
              <a:rPr lang="ru-RU" sz="4000" b="1" dirty="0" smtClean="0"/>
            </a:br>
            <a:r>
              <a:rPr lang="ru-RU" sz="4000" b="1" dirty="0" smtClean="0"/>
              <a:t>за </a:t>
            </a:r>
            <a:r>
              <a:rPr lang="ru-RU" sz="4000" b="1" dirty="0"/>
              <a:t>нарушение правил</a:t>
            </a:r>
          </a:p>
        </p:txBody>
      </p:sp>
      <p:sp>
        <p:nvSpPr>
          <p:cNvPr id="12291" name="Rectangle 3"/>
          <p:cNvSpPr>
            <a:spLocks noGrp="1" noChangeArrowheads="1"/>
          </p:cNvSpPr>
          <p:nvPr>
            <p:ph sz="quarter" idx="1"/>
          </p:nvPr>
        </p:nvSpPr>
        <p:spPr/>
        <p:txBody>
          <a:bodyPr>
            <a:normAutofit lnSpcReduction="10000"/>
          </a:bodyPr>
          <a:lstStyle/>
          <a:p>
            <a:pPr marL="365760" indent="-256032" eaLnBrk="1" fontAlgn="auto" hangingPunct="1">
              <a:lnSpc>
                <a:spcPct val="90000"/>
              </a:lnSpc>
              <a:spcAft>
                <a:spcPts val="0"/>
              </a:spcAft>
              <a:buFont typeface="Wingdings 3"/>
              <a:buChar char=""/>
              <a:defRPr/>
            </a:pPr>
            <a:r>
              <a:rPr lang="ru-RU" sz="2400"/>
              <a:t>За нарушение ПДД велосипедистами предусмотрена </a:t>
            </a:r>
            <a:r>
              <a:rPr lang="ru-RU" sz="2400">
                <a:hlinkClick r:id="rId2" tooltip="Административная ответственность"/>
              </a:rPr>
              <a:t>административная ответственность</a:t>
            </a:r>
            <a:r>
              <a:rPr lang="ru-RU" sz="2400"/>
              <a:t>. </a:t>
            </a:r>
            <a:r>
              <a:rPr lang="ru-RU" sz="2400" b="1"/>
              <a:t>Административная ответственность</a:t>
            </a:r>
            <a:r>
              <a:rPr lang="ru-RU" sz="2400"/>
              <a:t> — вид юридической ответственности, который выражается в применении уполномоченными государственными органами или должностными лицами наказаний к лицам, совершившим </a:t>
            </a:r>
            <a:r>
              <a:rPr lang="ru-RU" sz="2400">
                <a:hlinkClick r:id="rId3" tooltip="Административное правонарушение"/>
              </a:rPr>
              <a:t>административное правонарушение</a:t>
            </a:r>
            <a:r>
              <a:rPr lang="ru-RU" sz="2400"/>
              <a:t>. </a:t>
            </a:r>
            <a:r>
              <a:rPr lang="ru-RU" sz="2400" b="1"/>
              <a:t>Административное правонарушение</a:t>
            </a:r>
            <a:r>
              <a:rPr lang="ru-RU" sz="2400"/>
              <a:t> — противоправное, виновное действие (бездействие) </a:t>
            </a:r>
            <a:r>
              <a:rPr lang="ru-RU" sz="2400">
                <a:hlinkClick r:id="rId4" tooltip="Физическое лицо"/>
              </a:rPr>
              <a:t>физического</a:t>
            </a:r>
            <a:r>
              <a:rPr lang="ru-RU" sz="2400"/>
              <a:t> или </a:t>
            </a:r>
            <a:r>
              <a:rPr lang="ru-RU" sz="2400">
                <a:hlinkClick r:id="rId5" tooltip="Юридическое лицо"/>
              </a:rPr>
              <a:t>юридического</a:t>
            </a:r>
            <a:r>
              <a:rPr lang="ru-RU" sz="2400"/>
              <a:t> лица, за которое </a:t>
            </a:r>
            <a:r>
              <a:rPr lang="ru-RU" sz="2400">
                <a:hlinkClick r:id="rId6" tooltip="Закон"/>
              </a:rPr>
              <a:t>законодательством</a:t>
            </a:r>
            <a:r>
              <a:rPr lang="ru-RU" sz="2400"/>
              <a:t> об административных правонарушениях установлена </a:t>
            </a:r>
            <a:r>
              <a:rPr lang="ru-RU" sz="2400">
                <a:hlinkClick r:id="rId2" tooltip="Административная ответственность"/>
              </a:rPr>
              <a:t>административная ответственность</a:t>
            </a:r>
            <a:r>
              <a:rPr lang="ru-RU" sz="2400"/>
              <a:t>. </a:t>
            </a:r>
          </a:p>
        </p:txBody>
      </p:sp>
      <p:pic>
        <p:nvPicPr>
          <p:cNvPr id="19460" name="Picture 4"/>
          <p:cNvPicPr>
            <a:picLocks noChangeAspect="1" noChangeArrowheads="1"/>
          </p:cNvPicPr>
          <p:nvPr/>
        </p:nvPicPr>
        <p:blipFill>
          <a:blip r:embed="rId7"/>
          <a:srcRect/>
          <a:stretch>
            <a:fillRect/>
          </a:stretch>
        </p:blipFill>
        <p:spPr bwMode="auto">
          <a:xfrm>
            <a:off x="6858000" y="214313"/>
            <a:ext cx="1928813" cy="1452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57158" y="571480"/>
            <a:ext cx="6157898" cy="1143000"/>
          </a:xfrm>
        </p:spPr>
        <p:txBody>
          <a:bodyPr/>
          <a:lstStyle/>
          <a:p>
            <a:pPr eaLnBrk="1" fontAlgn="auto" hangingPunct="1">
              <a:spcAft>
                <a:spcPts val="0"/>
              </a:spcAft>
              <a:defRPr/>
            </a:pPr>
            <a:r>
              <a:rPr lang="ru-RU" b="1" dirty="0"/>
              <a:t>Примечания</a:t>
            </a:r>
          </a:p>
        </p:txBody>
      </p:sp>
      <p:sp>
        <p:nvSpPr>
          <p:cNvPr id="20482" name="Rectangle 3"/>
          <p:cNvSpPr>
            <a:spLocks noGrp="1" noChangeArrowheads="1"/>
          </p:cNvSpPr>
          <p:nvPr>
            <p:ph sz="quarter" idx="1"/>
          </p:nvPr>
        </p:nvSpPr>
        <p:spPr>
          <a:xfrm>
            <a:off x="428625" y="2000250"/>
            <a:ext cx="8229600" cy="4525963"/>
          </a:xfrm>
        </p:spPr>
        <p:txBody>
          <a:bodyPr/>
          <a:lstStyle/>
          <a:p>
            <a:pPr eaLnBrk="1" hangingPunct="1">
              <a:lnSpc>
                <a:spcPct val="80000"/>
              </a:lnSpc>
            </a:pPr>
            <a:r>
              <a:rPr lang="ru-RU" sz="1400" b="1" smtClean="0">
                <a:hlinkClick r:id="rId2"/>
              </a:rPr>
              <a:t>↑</a:t>
            </a:r>
            <a:r>
              <a:rPr lang="ru-RU" sz="1400" smtClean="0"/>
              <a:t> В частности, это означает, что водитель велосипеда обязан: </a:t>
            </a:r>
          </a:p>
          <a:p>
            <a:pPr eaLnBrk="1" hangingPunct="1">
              <a:lnSpc>
                <a:spcPct val="80000"/>
              </a:lnSpc>
            </a:pPr>
            <a:r>
              <a:rPr lang="ru-RU" sz="1400" smtClean="0"/>
              <a:t>«Проверить и в пути обеспечить исправное техническое состояние в соответствии с требованиями документа „Основные положения по допуску транспортных средств к эксплуатации и обязанности должностных лиц по обеспечению безопасности дорожного движения“» (ПДД 2.3.1), </a:t>
            </a:r>
          </a:p>
          <a:p>
            <a:pPr eaLnBrk="1" hangingPunct="1">
              <a:lnSpc>
                <a:spcPct val="80000"/>
              </a:lnSpc>
            </a:pPr>
            <a:r>
              <a:rPr lang="ru-RU" sz="1400" smtClean="0"/>
              <a:t>«Проходить по требованию сотрудников милиции освидетельствование на состояние опьянения. В установленных случаях проходить проверку знаний Правил и навыков вождения» (ПДД 2.3.2), </a:t>
            </a:r>
          </a:p>
          <a:p>
            <a:pPr eaLnBrk="1" hangingPunct="1">
              <a:lnSpc>
                <a:spcPct val="80000"/>
              </a:lnSpc>
            </a:pPr>
            <a:r>
              <a:rPr lang="ru-RU" sz="1400" smtClean="0"/>
              <a:t>и даже «Предоставлять транспортное средство: сотрудникам милиции для транспортировки поврежденных при авариях транспортных средств, проезда к месту стихийного бедствия, а также сотрудникам милиции, ФСБ, налоговой полиции в иных не терпящих отлагательства случаях предусмотренных действующим законодательством» (ПДД 2.3.3). </a:t>
            </a:r>
          </a:p>
          <a:p>
            <a:pPr eaLnBrk="1" hangingPunct="1">
              <a:lnSpc>
                <a:spcPct val="80000"/>
              </a:lnSpc>
            </a:pPr>
            <a:r>
              <a:rPr lang="ru-RU" sz="1400" smtClean="0"/>
              <a:t>Велосипедисту запрещается, в частности, управлять велосипедом в состоянии алкогольного опьянения, пользоваться во время движения мобильными телефонами и другие запреты (ПДД 2.7). </a:t>
            </a:r>
          </a:p>
          <a:p>
            <a:pPr eaLnBrk="1" hangingPunct="1">
              <a:lnSpc>
                <a:spcPct val="80000"/>
              </a:lnSpc>
            </a:pPr>
            <a:r>
              <a:rPr lang="ru-RU" sz="1400" b="1" smtClean="0">
                <a:hlinkClick r:id="rId2"/>
              </a:rPr>
              <a:t>↑</a:t>
            </a:r>
            <a:r>
              <a:rPr lang="ru-RU" sz="1400" smtClean="0"/>
              <a:t> В Правилах, действовавших до 17.11.2010 г. была несколько иная формулировка: «только по крайней правой полосе в один ряд возможно правее». То есть, с ноября 2010 г. было отменено требование движения по крайней правой полосе. </a:t>
            </a:r>
          </a:p>
          <a:p>
            <a:pPr eaLnBrk="1" hangingPunct="1">
              <a:lnSpc>
                <a:spcPct val="80000"/>
              </a:lnSpc>
            </a:pPr>
            <a:r>
              <a:rPr lang="ru-RU" sz="1400" b="1" smtClean="0">
                <a:hlinkClick r:id="rId2"/>
              </a:rPr>
              <a:t>↑</a:t>
            </a:r>
            <a:r>
              <a:rPr lang="ru-RU" sz="1400" smtClean="0"/>
              <a:t> Эта трудность обобщается на все случаи, когда при многополосном движении знак направления движения по полосам/полосе (5.15.1 и 5.15.2) для крайней правой полосы запрещает проезд прямо (когда велосипедисту нужно проехать прямо), требуя только поворота направо, и при этом пешеходный переход поблизости запрещен. </a:t>
            </a:r>
          </a:p>
        </p:txBody>
      </p:sp>
      <p:pic>
        <p:nvPicPr>
          <p:cNvPr id="20484" name="Picture 4"/>
          <p:cNvPicPr>
            <a:picLocks noChangeAspect="1" noChangeArrowheads="1"/>
          </p:cNvPicPr>
          <p:nvPr/>
        </p:nvPicPr>
        <p:blipFill>
          <a:blip r:embed="rId3"/>
          <a:srcRect/>
          <a:stretch>
            <a:fillRect/>
          </a:stretch>
        </p:blipFill>
        <p:spPr bwMode="auto">
          <a:xfrm>
            <a:off x="6572250" y="214313"/>
            <a:ext cx="1928813" cy="1928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p:cNvPicPr>
            <a:picLocks noChangeAspect="1" noChangeArrowheads="1"/>
          </p:cNvPicPr>
          <p:nvPr/>
        </p:nvPicPr>
        <p:blipFill>
          <a:blip r:embed="rId2"/>
          <a:srcRect/>
          <a:stretch>
            <a:fillRect/>
          </a:stretch>
        </p:blipFill>
        <p:spPr bwMode="auto">
          <a:xfrm>
            <a:off x="6143625" y="4500563"/>
            <a:ext cx="2655888" cy="2000250"/>
          </a:xfrm>
          <a:prstGeom prst="rect">
            <a:avLst/>
          </a:prstGeom>
          <a:noFill/>
          <a:ln w="9525">
            <a:noFill/>
            <a:miter lim="800000"/>
            <a:headEnd/>
            <a:tailEnd/>
          </a:ln>
        </p:spPr>
      </p:pic>
      <p:pic>
        <p:nvPicPr>
          <p:cNvPr id="21507" name="Picture 4"/>
          <p:cNvPicPr>
            <a:picLocks noChangeAspect="1" noChangeArrowheads="1"/>
          </p:cNvPicPr>
          <p:nvPr/>
        </p:nvPicPr>
        <p:blipFill>
          <a:blip r:embed="rId3"/>
          <a:srcRect/>
          <a:stretch>
            <a:fillRect/>
          </a:stretch>
        </p:blipFill>
        <p:spPr bwMode="auto">
          <a:xfrm>
            <a:off x="428625" y="2428875"/>
            <a:ext cx="2286000" cy="3429000"/>
          </a:xfrm>
          <a:prstGeom prst="rect">
            <a:avLst/>
          </a:prstGeom>
          <a:noFill/>
          <a:ln w="9525">
            <a:noFill/>
            <a:miter lim="800000"/>
            <a:headEnd/>
            <a:tailEnd/>
          </a:ln>
        </p:spPr>
      </p:pic>
      <p:pic>
        <p:nvPicPr>
          <p:cNvPr id="21508" name="Picture 5"/>
          <p:cNvPicPr>
            <a:picLocks noChangeAspect="1" noChangeArrowheads="1"/>
          </p:cNvPicPr>
          <p:nvPr/>
        </p:nvPicPr>
        <p:blipFill>
          <a:blip r:embed="rId4"/>
          <a:srcRect/>
          <a:stretch>
            <a:fillRect/>
          </a:stretch>
        </p:blipFill>
        <p:spPr bwMode="auto">
          <a:xfrm>
            <a:off x="6286500" y="357188"/>
            <a:ext cx="2465388" cy="1857375"/>
          </a:xfrm>
          <a:prstGeom prst="rect">
            <a:avLst/>
          </a:prstGeom>
          <a:noFill/>
          <a:ln w="9525">
            <a:noFill/>
            <a:miter lim="800000"/>
            <a:headEnd/>
            <a:tailEnd/>
          </a:ln>
        </p:spPr>
      </p:pic>
      <p:pic>
        <p:nvPicPr>
          <p:cNvPr id="21509" name="Picture 6"/>
          <p:cNvPicPr>
            <a:picLocks noChangeAspect="1" noChangeArrowheads="1"/>
          </p:cNvPicPr>
          <p:nvPr/>
        </p:nvPicPr>
        <p:blipFill>
          <a:blip r:embed="rId5"/>
          <a:srcRect/>
          <a:stretch>
            <a:fillRect/>
          </a:stretch>
        </p:blipFill>
        <p:spPr bwMode="auto">
          <a:xfrm>
            <a:off x="357188" y="214313"/>
            <a:ext cx="2357437" cy="1838325"/>
          </a:xfrm>
          <a:prstGeom prst="rect">
            <a:avLst/>
          </a:prstGeom>
          <a:noFill/>
          <a:ln w="9525">
            <a:noFill/>
            <a:miter lim="800000"/>
            <a:headEnd/>
            <a:tailEnd/>
          </a:ln>
        </p:spPr>
      </p:pic>
      <p:pic>
        <p:nvPicPr>
          <p:cNvPr id="21510" name="Picture 7"/>
          <p:cNvPicPr>
            <a:picLocks noChangeAspect="1" noChangeArrowheads="1"/>
          </p:cNvPicPr>
          <p:nvPr/>
        </p:nvPicPr>
        <p:blipFill>
          <a:blip r:embed="rId6"/>
          <a:srcRect/>
          <a:stretch>
            <a:fillRect/>
          </a:stretch>
        </p:blipFill>
        <p:spPr bwMode="auto">
          <a:xfrm>
            <a:off x="3214688" y="4429125"/>
            <a:ext cx="2500312" cy="1884363"/>
          </a:xfrm>
          <a:prstGeom prst="rect">
            <a:avLst/>
          </a:prstGeom>
          <a:noFill/>
          <a:ln w="9525">
            <a:noFill/>
            <a:miter lim="800000"/>
            <a:headEnd/>
            <a:tailEnd/>
          </a:ln>
        </p:spPr>
      </p:pic>
      <p:pic>
        <p:nvPicPr>
          <p:cNvPr id="21511" name="Picture 8"/>
          <p:cNvPicPr>
            <a:picLocks noChangeAspect="1" noChangeArrowheads="1"/>
          </p:cNvPicPr>
          <p:nvPr/>
        </p:nvPicPr>
        <p:blipFill>
          <a:blip r:embed="rId7"/>
          <a:srcRect/>
          <a:stretch>
            <a:fillRect/>
          </a:stretch>
        </p:blipFill>
        <p:spPr bwMode="auto">
          <a:xfrm>
            <a:off x="6215063" y="2500313"/>
            <a:ext cx="2349500" cy="1597025"/>
          </a:xfrm>
          <a:prstGeom prst="rect">
            <a:avLst/>
          </a:prstGeom>
          <a:noFill/>
          <a:ln w="9525">
            <a:noFill/>
            <a:miter lim="800000"/>
            <a:headEnd/>
            <a:tailEnd/>
          </a:ln>
        </p:spPr>
      </p:pic>
      <p:pic>
        <p:nvPicPr>
          <p:cNvPr id="21512" name="Picture 10"/>
          <p:cNvPicPr>
            <a:picLocks noChangeAspect="1" noChangeArrowheads="1"/>
          </p:cNvPicPr>
          <p:nvPr/>
        </p:nvPicPr>
        <p:blipFill>
          <a:blip r:embed="rId8"/>
          <a:srcRect/>
          <a:stretch>
            <a:fillRect/>
          </a:stretch>
        </p:blipFill>
        <p:spPr bwMode="auto">
          <a:xfrm>
            <a:off x="3357563" y="285750"/>
            <a:ext cx="2024062" cy="1524000"/>
          </a:xfrm>
          <a:prstGeom prst="rect">
            <a:avLst/>
          </a:prstGeom>
          <a:noFill/>
          <a:ln w="9525">
            <a:noFill/>
            <a:miter lim="800000"/>
            <a:headEnd/>
            <a:tailEnd/>
          </a:ln>
        </p:spPr>
      </p:pic>
      <p:pic>
        <p:nvPicPr>
          <p:cNvPr id="21513" name="Picture 11"/>
          <p:cNvPicPr>
            <a:picLocks noChangeAspect="1" noChangeArrowheads="1"/>
          </p:cNvPicPr>
          <p:nvPr/>
        </p:nvPicPr>
        <p:blipFill>
          <a:blip r:embed="rId9"/>
          <a:srcRect/>
          <a:stretch>
            <a:fillRect/>
          </a:stretch>
        </p:blipFill>
        <p:spPr bwMode="auto">
          <a:xfrm>
            <a:off x="3357563" y="2000250"/>
            <a:ext cx="22860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ru-RU" b="1" dirty="0"/>
              <a:t>Общие положения</a:t>
            </a:r>
          </a:p>
        </p:txBody>
      </p:sp>
      <p:sp>
        <p:nvSpPr>
          <p:cNvPr id="3075" name="Rectangle 3"/>
          <p:cNvSpPr>
            <a:spLocks noGrp="1" noChangeArrowheads="1"/>
          </p:cNvSpPr>
          <p:nvPr>
            <p:ph sz="quarter" idx="1"/>
          </p:nvPr>
        </p:nvSpPr>
        <p:spPr/>
        <p:txBody>
          <a:bodyPr>
            <a:normAutofit/>
          </a:bodyPr>
          <a:lstStyle/>
          <a:p>
            <a:pPr marL="365760" indent="-256032" eaLnBrk="1" fontAlgn="auto" hangingPunct="1">
              <a:lnSpc>
                <a:spcPct val="80000"/>
              </a:lnSpc>
              <a:spcAft>
                <a:spcPts val="0"/>
              </a:spcAft>
              <a:buFont typeface="Wingdings 3"/>
              <a:buChar char=""/>
              <a:defRPr/>
            </a:pPr>
            <a:r>
              <a:rPr lang="ru-RU" sz="1800" dirty="0">
                <a:hlinkClick r:id="rId2"/>
              </a:rPr>
              <a:t>Велосипед</a:t>
            </a:r>
            <a:r>
              <a:rPr lang="ru-RU" sz="1800" dirty="0"/>
              <a:t> определяется как «транспортное средство, кроме инвалидных колясок, имеющее два колеса или более и приводимое в движение мускульной силой людей, находящихся на нём» (ПДД 1.2). Велосипедист, согласно Правилам, квалифицируется как водитель велосипеда.</a:t>
            </a:r>
          </a:p>
          <a:p>
            <a:pPr marL="365760" indent="-256032" eaLnBrk="1" fontAlgn="auto" hangingPunct="1">
              <a:lnSpc>
                <a:spcPct val="80000"/>
              </a:lnSpc>
              <a:spcAft>
                <a:spcPts val="0"/>
              </a:spcAft>
              <a:buFont typeface="Wingdings 3"/>
              <a:buChar char=""/>
              <a:defRPr/>
            </a:pPr>
            <a:r>
              <a:rPr lang="ru-RU" sz="1800" dirty="0"/>
              <a:t>Велосипед является транспортным средством, но не является «механическим транспортным средством». Поэтому, если в ПДД написано «транспортное средство», то это относится и к велосипедам, а если написано «механическое транспортное средство», то это к велосипедам не относится</a:t>
            </a:r>
            <a:r>
              <a:rPr lang="ru-RU" sz="1800" dirty="0">
                <a:hlinkClick r:id="rId3"/>
              </a:rPr>
              <a:t>[1]</a:t>
            </a:r>
            <a:r>
              <a:rPr lang="ru-RU" sz="1800" dirty="0"/>
              <a:t>.</a:t>
            </a:r>
          </a:p>
          <a:p>
            <a:pPr marL="365760" indent="-256032" eaLnBrk="1" fontAlgn="auto" hangingPunct="1">
              <a:lnSpc>
                <a:spcPct val="80000"/>
              </a:lnSpc>
              <a:spcAft>
                <a:spcPts val="0"/>
              </a:spcAft>
              <a:buFont typeface="Wingdings 3"/>
              <a:buChar char=""/>
              <a:defRPr/>
            </a:pPr>
            <a:r>
              <a:rPr lang="ru-RU" sz="1800" dirty="0"/>
              <a:t>Если человек не едет на велосипеде, а катит его, то он считается </a:t>
            </a:r>
            <a:r>
              <a:rPr lang="ru-RU" sz="1800" dirty="0">
                <a:hlinkClick r:id="rId4" tooltip="Пешеход"/>
              </a:rPr>
              <a:t>пешеходом</a:t>
            </a:r>
            <a:r>
              <a:rPr lang="ru-RU" sz="1800" dirty="0"/>
              <a:t>, а не велосипедистом (ПДД 1.2). При этом в Правилах оговаривается только одно отличие спешившегося велосипедиста от пешехода: согласно п. 4.1 ПДД «Вне населенных пунктов при движении по проезжей части пешеходы должны идти навстречу движению транспортных средств», но «Лица… ведущие велосипед должны следовать </a:t>
            </a:r>
            <a:r>
              <a:rPr lang="ru-RU" sz="1800" i="1" dirty="0"/>
              <a:t>по ходу движения</a:t>
            </a:r>
            <a:r>
              <a:rPr lang="ru-RU" sz="1800" dirty="0"/>
              <a:t> транспортных средств".</a:t>
            </a:r>
          </a:p>
          <a:p>
            <a:pPr marL="365760" indent="-256032" eaLnBrk="1" fontAlgn="auto" hangingPunct="1">
              <a:lnSpc>
                <a:spcPct val="80000"/>
              </a:lnSpc>
              <a:spcAft>
                <a:spcPts val="0"/>
              </a:spcAft>
              <a:buFont typeface="Wingdings 3"/>
              <a:buChar char=""/>
              <a:defRPr/>
            </a:pPr>
            <a:r>
              <a:rPr lang="ru-RU" sz="1800" dirty="0"/>
              <a:t>Управлять велосипедом при перемещении по дорогам разрешается лицам не моложе 14 лет (ПДД 24.1).</a:t>
            </a:r>
          </a:p>
        </p:txBody>
      </p:sp>
      <p:pic>
        <p:nvPicPr>
          <p:cNvPr id="10244" name="Picture 4"/>
          <p:cNvPicPr>
            <a:picLocks noChangeAspect="1" noChangeArrowheads="1"/>
          </p:cNvPicPr>
          <p:nvPr/>
        </p:nvPicPr>
        <p:blipFill>
          <a:blip r:embed="rId5"/>
          <a:srcRect/>
          <a:stretch>
            <a:fillRect/>
          </a:stretch>
        </p:blipFill>
        <p:spPr bwMode="auto">
          <a:xfrm>
            <a:off x="6072188" y="214313"/>
            <a:ext cx="1162050" cy="1038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ru-RU" b="1" dirty="0"/>
              <a:t>Технические требования</a:t>
            </a:r>
          </a:p>
        </p:txBody>
      </p:sp>
      <p:sp>
        <p:nvSpPr>
          <p:cNvPr id="9219" name="Rectangle 3"/>
          <p:cNvSpPr>
            <a:spLocks noGrp="1" noChangeArrowheads="1"/>
          </p:cNvSpPr>
          <p:nvPr>
            <p:ph sz="quarter" idx="1"/>
          </p:nvPr>
        </p:nvSpPr>
        <p:spPr>
          <a:xfrm>
            <a:off x="457200" y="1481138"/>
            <a:ext cx="5829300" cy="4525962"/>
          </a:xfrm>
        </p:spPr>
        <p:txBody>
          <a:bodyPr>
            <a:normAutofit fontScale="92500" lnSpcReduction="20000"/>
          </a:bodyPr>
          <a:lstStyle/>
          <a:p>
            <a:pPr marL="365760" indent="-256032" eaLnBrk="1" fontAlgn="auto" hangingPunct="1">
              <a:lnSpc>
                <a:spcPct val="80000"/>
              </a:lnSpc>
              <a:spcAft>
                <a:spcPts val="0"/>
              </a:spcAft>
              <a:buFont typeface="Wingdings 3"/>
              <a:buChar char=""/>
              <a:defRPr/>
            </a:pPr>
            <a:r>
              <a:rPr lang="ru-RU" sz="2800" dirty="0"/>
              <a:t>Велосипед должен иметь исправные тормоза, руль и звуковой сигнал, быть оборудован спереди </a:t>
            </a:r>
            <a:r>
              <a:rPr lang="ru-RU" sz="2800" dirty="0" err="1">
                <a:hlinkClick r:id="rId2" tooltip="Световозвращатель"/>
              </a:rPr>
              <a:t>световозвращателем</a:t>
            </a:r>
            <a:r>
              <a:rPr lang="ru-RU" sz="2800" dirty="0"/>
              <a:t> </a:t>
            </a:r>
            <a:r>
              <a:rPr lang="ru-RU" sz="2800" i="1" dirty="0"/>
              <a:t>и</a:t>
            </a:r>
            <a:r>
              <a:rPr lang="ru-RU" sz="2800" dirty="0"/>
              <a:t> фонарём или фарой (для движения в тёмное время суток и в условиях недостаточной видимости) белого цвета, сзади — </a:t>
            </a:r>
            <a:r>
              <a:rPr lang="ru-RU" sz="2800" dirty="0" err="1"/>
              <a:t>световозвращателем</a:t>
            </a:r>
            <a:r>
              <a:rPr lang="ru-RU" sz="2800" dirty="0"/>
              <a:t> </a:t>
            </a:r>
            <a:r>
              <a:rPr lang="ru-RU" sz="2800" i="1" dirty="0"/>
              <a:t>или</a:t>
            </a:r>
            <a:r>
              <a:rPr lang="ru-RU" sz="2800" dirty="0"/>
              <a:t> фонарём красного цвета, а с каждой боковой стороны — </a:t>
            </a:r>
            <a:r>
              <a:rPr lang="ru-RU" sz="2800" dirty="0" err="1"/>
              <a:t>световозвращателем</a:t>
            </a:r>
            <a:r>
              <a:rPr lang="ru-RU" sz="2800" dirty="0"/>
              <a:t> оранжевого или красного цвета. ("Основные положения по допуску транспортных средств к эксплуатации...", п. 6.) </a:t>
            </a:r>
          </a:p>
        </p:txBody>
      </p:sp>
      <p:pic>
        <p:nvPicPr>
          <p:cNvPr id="11268" name="Picture 4"/>
          <p:cNvPicPr>
            <a:picLocks noChangeAspect="1" noChangeArrowheads="1"/>
          </p:cNvPicPr>
          <p:nvPr/>
        </p:nvPicPr>
        <p:blipFill>
          <a:blip r:embed="rId3"/>
          <a:srcRect/>
          <a:stretch>
            <a:fillRect/>
          </a:stretch>
        </p:blipFill>
        <p:spPr bwMode="auto">
          <a:xfrm>
            <a:off x="6286500" y="1785938"/>
            <a:ext cx="2509838" cy="2211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ru-RU" b="1" dirty="0"/>
              <a:t>Движение</a:t>
            </a:r>
          </a:p>
        </p:txBody>
      </p:sp>
      <p:sp>
        <p:nvSpPr>
          <p:cNvPr id="12290" name="Rectangle 3"/>
          <p:cNvSpPr>
            <a:spLocks noGrp="1" noChangeArrowheads="1"/>
          </p:cNvSpPr>
          <p:nvPr>
            <p:ph sz="quarter" idx="1"/>
          </p:nvPr>
        </p:nvSpPr>
        <p:spPr/>
        <p:txBody>
          <a:bodyPr/>
          <a:lstStyle/>
          <a:p>
            <a:pPr eaLnBrk="1" hangingPunct="1">
              <a:lnSpc>
                <a:spcPct val="80000"/>
              </a:lnSpc>
            </a:pPr>
            <a:r>
              <a:rPr lang="ru-RU" sz="2000" smtClean="0"/>
              <a:t>Велосипеды должны двигаться по </a:t>
            </a:r>
            <a:r>
              <a:rPr lang="ru-RU" sz="2000" smtClean="0">
                <a:hlinkClick r:id="rId2" tooltip="Велосипедная дорожка"/>
              </a:rPr>
              <a:t>велосипедной дорожке</a:t>
            </a:r>
            <a:r>
              <a:rPr lang="ru-RU" sz="2000" smtClean="0"/>
              <a:t> (ПДД 24.3), а при её отсутствии — «только в один ряд </a:t>
            </a:r>
            <a:r>
              <a:rPr lang="ru-RU" sz="2000" i="1" smtClean="0"/>
              <a:t>возможно правее</a:t>
            </a:r>
            <a:r>
              <a:rPr lang="ru-RU" sz="2000" smtClean="0"/>
              <a:t>»</a:t>
            </a:r>
            <a:r>
              <a:rPr lang="ru-RU" sz="2000" smtClean="0">
                <a:hlinkClick r:id="rId3"/>
              </a:rPr>
              <a:t>[2]</a:t>
            </a:r>
            <a:r>
              <a:rPr lang="ru-RU" sz="2000" smtClean="0"/>
              <a:t>. Допускается движение по </a:t>
            </a:r>
            <a:r>
              <a:rPr lang="ru-RU" sz="2000" smtClean="0">
                <a:hlinkClick r:id="rId4" tooltip="Обочина"/>
              </a:rPr>
              <a:t>обочине</a:t>
            </a:r>
            <a:r>
              <a:rPr lang="ru-RU" sz="2000" smtClean="0"/>
              <a:t>, если это не создаёт помех пешеходам (ПДД 24.2).</a:t>
            </a:r>
          </a:p>
          <a:p>
            <a:pPr eaLnBrk="1" hangingPunct="1">
              <a:lnSpc>
                <a:spcPct val="80000"/>
              </a:lnSpc>
            </a:pPr>
            <a:r>
              <a:rPr lang="ru-RU" sz="2000" smtClean="0"/>
              <a:t>Движение велосипедов (как и любых других транспортных средств) по </a:t>
            </a:r>
            <a:r>
              <a:rPr lang="ru-RU" sz="2000" smtClean="0">
                <a:hlinkClick r:id="rId5" tooltip="Тротуар"/>
              </a:rPr>
              <a:t>тротуарам</a:t>
            </a:r>
            <a:r>
              <a:rPr lang="ru-RU" sz="2000" smtClean="0"/>
              <a:t> и пешеходным дорожкам запрещено (ПДД 9.9), но на практике к велосипедистам на тротуаре относятся достаточно снисходительно.</a:t>
            </a:r>
          </a:p>
          <a:p>
            <a:pPr eaLnBrk="1" hangingPunct="1">
              <a:lnSpc>
                <a:spcPct val="80000"/>
              </a:lnSpc>
            </a:pPr>
            <a:r>
              <a:rPr lang="ru-RU" sz="2000" smtClean="0"/>
              <a:t>Колонны велосипедистов при движении по проезжей части должны быть разделены на группы по 10 велосипедистов. Для облегчения обгона расстояние между группами должно составлять 80—100 м. (ПДД 24.2)</a:t>
            </a:r>
          </a:p>
        </p:txBody>
      </p:sp>
      <p:pic>
        <p:nvPicPr>
          <p:cNvPr id="12292" name="Picture 5"/>
          <p:cNvPicPr>
            <a:picLocks noChangeAspect="1" noChangeArrowheads="1"/>
          </p:cNvPicPr>
          <p:nvPr/>
        </p:nvPicPr>
        <p:blipFill>
          <a:blip r:embed="rId6"/>
          <a:srcRect/>
          <a:stretch>
            <a:fillRect/>
          </a:stretch>
        </p:blipFill>
        <p:spPr bwMode="auto">
          <a:xfrm>
            <a:off x="6227763" y="4941888"/>
            <a:ext cx="1143000" cy="1143000"/>
          </a:xfrm>
          <a:prstGeom prst="rect">
            <a:avLst/>
          </a:prstGeom>
          <a:noFill/>
          <a:ln w="9525">
            <a:noFill/>
            <a:miter lim="800000"/>
            <a:headEnd/>
            <a:tailEnd/>
          </a:ln>
        </p:spPr>
      </p:pic>
      <p:sp>
        <p:nvSpPr>
          <p:cNvPr id="12293" name="Rectangle 6"/>
          <p:cNvSpPr>
            <a:spLocks noChangeArrowheads="1"/>
          </p:cNvSpPr>
          <p:nvPr/>
        </p:nvSpPr>
        <p:spPr bwMode="auto">
          <a:xfrm>
            <a:off x="5003800" y="6237288"/>
            <a:ext cx="3938588" cy="366712"/>
          </a:xfrm>
          <a:prstGeom prst="rect">
            <a:avLst/>
          </a:prstGeom>
          <a:noFill/>
          <a:ln w="9525">
            <a:noFill/>
            <a:miter lim="800000"/>
            <a:headEnd/>
            <a:tailEnd/>
          </a:ln>
        </p:spPr>
        <p:txBody>
          <a:bodyPr wrap="none" anchor="ctr">
            <a:spAutoFit/>
          </a:bodyPr>
          <a:lstStyle/>
          <a:p>
            <a:r>
              <a:rPr lang="ru-RU"/>
              <a:t>Знак 4.4 «Велосипедная дорожка»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ru-RU" b="1" dirty="0"/>
              <a:t>Запреты</a:t>
            </a:r>
          </a:p>
        </p:txBody>
      </p:sp>
      <p:sp>
        <p:nvSpPr>
          <p:cNvPr id="5123" name="Rectangle 3"/>
          <p:cNvSpPr>
            <a:spLocks noGrp="1" noChangeArrowheads="1"/>
          </p:cNvSpPr>
          <p:nvPr>
            <p:ph sz="quarter" idx="1"/>
          </p:nvPr>
        </p:nvSpPr>
        <p:spPr>
          <a:xfrm>
            <a:off x="457200" y="1481138"/>
            <a:ext cx="8229600" cy="4090987"/>
          </a:xfrm>
        </p:spPr>
        <p:txBody>
          <a:bodyPr>
            <a:normAutofit/>
          </a:bodyPr>
          <a:lstStyle/>
          <a:p>
            <a:pPr marL="365760" indent="-256032" eaLnBrk="1" fontAlgn="auto" hangingPunct="1">
              <a:lnSpc>
                <a:spcPct val="80000"/>
              </a:lnSpc>
              <a:spcAft>
                <a:spcPts val="0"/>
              </a:spcAft>
              <a:buFont typeface="Wingdings 3"/>
              <a:buChar char=""/>
              <a:defRPr/>
            </a:pPr>
            <a:r>
              <a:rPr lang="ru-RU" sz="1600" dirty="0"/>
              <a:t>Водителям велосипеда запрещается:</a:t>
            </a:r>
          </a:p>
          <a:p>
            <a:pPr marL="365760" indent="-256032" eaLnBrk="1" fontAlgn="auto" hangingPunct="1">
              <a:lnSpc>
                <a:spcPct val="80000"/>
              </a:lnSpc>
              <a:spcAft>
                <a:spcPts val="0"/>
              </a:spcAft>
              <a:buFont typeface="Wingdings 3"/>
              <a:buChar char=""/>
              <a:defRPr/>
            </a:pPr>
            <a:r>
              <a:rPr lang="ru-RU" sz="1600" dirty="0"/>
              <a:t>ездить, не держась за руль хотя бы одной рукой (ПДД 24.3); </a:t>
            </a:r>
          </a:p>
          <a:p>
            <a:pPr marL="365760" indent="-256032" eaLnBrk="1" fontAlgn="auto" hangingPunct="1">
              <a:lnSpc>
                <a:spcPct val="80000"/>
              </a:lnSpc>
              <a:spcAft>
                <a:spcPts val="0"/>
              </a:spcAft>
              <a:buFont typeface="Wingdings 3"/>
              <a:buChar char=""/>
              <a:defRPr/>
            </a:pPr>
            <a:r>
              <a:rPr lang="ru-RU" sz="1600" dirty="0"/>
              <a:t>перевозить пассажиров, кроме ребёнка в возрасте до 7 лет на дополнительном сиденье, оборудованном надёжными подножками (ПДД 24.3); </a:t>
            </a:r>
          </a:p>
          <a:p>
            <a:pPr marL="365760" indent="-256032" eaLnBrk="1" fontAlgn="auto" hangingPunct="1">
              <a:lnSpc>
                <a:spcPct val="80000"/>
              </a:lnSpc>
              <a:spcAft>
                <a:spcPts val="0"/>
              </a:spcAft>
              <a:buFont typeface="Wingdings 3"/>
              <a:buChar char=""/>
              <a:defRPr/>
            </a:pPr>
            <a:r>
              <a:rPr lang="ru-RU" sz="1600" dirty="0"/>
              <a:t>перевозить груз, который выступает более чем на 0,5 м по длине или ширине за габариты, или груз, мешающий управлению (ПДД 24.3); </a:t>
            </a:r>
          </a:p>
          <a:p>
            <a:pPr marL="365760" indent="-256032" eaLnBrk="1" fontAlgn="auto" hangingPunct="1">
              <a:lnSpc>
                <a:spcPct val="80000"/>
              </a:lnSpc>
              <a:spcAft>
                <a:spcPts val="0"/>
              </a:spcAft>
              <a:buFont typeface="Wingdings 3"/>
              <a:buChar char=""/>
              <a:defRPr/>
            </a:pPr>
            <a:r>
              <a:rPr lang="ru-RU" sz="1600" dirty="0"/>
              <a:t>двигаться по дороге при наличии рядом </a:t>
            </a:r>
            <a:r>
              <a:rPr lang="ru-RU" sz="1600" dirty="0">
                <a:hlinkClick r:id="rId2" tooltip="Велосипедная дорожка"/>
              </a:rPr>
              <a:t>велосипедной дорожки</a:t>
            </a:r>
            <a:r>
              <a:rPr lang="ru-RU" sz="1600" dirty="0"/>
              <a:t> (ПДД 24.3); </a:t>
            </a:r>
          </a:p>
          <a:p>
            <a:pPr marL="365760" indent="-256032" eaLnBrk="1" fontAlgn="auto" hangingPunct="1">
              <a:lnSpc>
                <a:spcPct val="80000"/>
              </a:lnSpc>
              <a:spcAft>
                <a:spcPts val="0"/>
              </a:spcAft>
              <a:buFont typeface="Wingdings 3"/>
              <a:buChar char=""/>
              <a:defRPr/>
            </a:pPr>
            <a:r>
              <a:rPr lang="ru-RU" sz="1600" dirty="0"/>
              <a:t>поворачивать налево или разворачиваться на дорогах с </a:t>
            </a:r>
            <a:r>
              <a:rPr lang="ru-RU" sz="1600" dirty="0">
                <a:hlinkClick r:id="rId3" tooltip="Трамвай"/>
              </a:rPr>
              <a:t>трамвайным</a:t>
            </a:r>
            <a:r>
              <a:rPr lang="ru-RU" sz="1600" dirty="0"/>
              <a:t> движением и на дорогах, имеющих более одной полосы для движения в данном направлении (ПДД 24.3); </a:t>
            </a:r>
          </a:p>
          <a:p>
            <a:pPr marL="365760" indent="-256032" eaLnBrk="1" fontAlgn="auto" hangingPunct="1">
              <a:lnSpc>
                <a:spcPct val="80000"/>
              </a:lnSpc>
              <a:spcAft>
                <a:spcPts val="0"/>
              </a:spcAft>
              <a:buFont typeface="Wingdings 3"/>
              <a:buChar char=""/>
              <a:defRPr/>
            </a:pPr>
            <a:r>
              <a:rPr lang="ru-RU" sz="1600" dirty="0"/>
              <a:t>двигаться по </a:t>
            </a:r>
            <a:r>
              <a:rPr lang="ru-RU" sz="1600" dirty="0">
                <a:hlinkClick r:id="rId4" tooltip="Автомагистраль"/>
              </a:rPr>
              <a:t>автомагистралям</a:t>
            </a:r>
            <a:r>
              <a:rPr lang="ru-RU" sz="1600" dirty="0"/>
              <a:t> (ПДД 16.1); </a:t>
            </a:r>
          </a:p>
          <a:p>
            <a:pPr marL="365760" indent="-256032" eaLnBrk="1" fontAlgn="auto" hangingPunct="1">
              <a:lnSpc>
                <a:spcPct val="80000"/>
              </a:lnSpc>
              <a:spcAft>
                <a:spcPts val="0"/>
              </a:spcAft>
              <a:buFont typeface="Wingdings 3"/>
              <a:buChar char=""/>
              <a:defRPr/>
            </a:pPr>
            <a:r>
              <a:rPr lang="ru-RU" sz="1600" dirty="0"/>
              <a:t>двигаться по дороге в тёмное время суток (и/или в условиях недостаточной видимости) без включенного переднего белого фонаря ("Основные положения по допуску транспортных средств к эксплуатации...", п. 6); </a:t>
            </a:r>
          </a:p>
          <a:p>
            <a:pPr marL="365760" indent="-256032" eaLnBrk="1" fontAlgn="auto" hangingPunct="1">
              <a:lnSpc>
                <a:spcPct val="80000"/>
              </a:lnSpc>
              <a:spcAft>
                <a:spcPts val="0"/>
              </a:spcAft>
              <a:buFont typeface="Wingdings 3"/>
              <a:buChar char=""/>
              <a:defRPr/>
            </a:pPr>
            <a:r>
              <a:rPr lang="ru-RU" sz="1600" dirty="0"/>
              <a:t>буксировка велосипедов, а также велосипедами, кроме буксировки прицепа, предназначенного для эксплуатации с велосипедом (ПДД 24.3). </a:t>
            </a:r>
          </a:p>
          <a:p>
            <a:pPr marL="365760" indent="-256032" eaLnBrk="1" fontAlgn="auto" hangingPunct="1">
              <a:lnSpc>
                <a:spcPct val="80000"/>
              </a:lnSpc>
              <a:spcAft>
                <a:spcPts val="0"/>
              </a:spcAft>
              <a:buFont typeface="Wingdings 3"/>
              <a:buChar char=""/>
              <a:defRPr/>
            </a:pPr>
            <a:endParaRPr lang="ru-RU" sz="1600" dirty="0"/>
          </a:p>
        </p:txBody>
      </p:sp>
      <p:pic>
        <p:nvPicPr>
          <p:cNvPr id="13316" name="Picture 4"/>
          <p:cNvPicPr>
            <a:picLocks noChangeAspect="1" noChangeArrowheads="1"/>
          </p:cNvPicPr>
          <p:nvPr/>
        </p:nvPicPr>
        <p:blipFill>
          <a:blip r:embed="rId5"/>
          <a:srcRect/>
          <a:stretch>
            <a:fillRect/>
          </a:stretch>
        </p:blipFill>
        <p:spPr bwMode="auto">
          <a:xfrm>
            <a:off x="7000875" y="214313"/>
            <a:ext cx="1571625" cy="1560512"/>
          </a:xfrm>
          <a:prstGeom prst="rect">
            <a:avLst/>
          </a:prstGeom>
          <a:noFill/>
          <a:ln w="9525">
            <a:noFill/>
            <a:miter lim="800000"/>
            <a:headEnd/>
            <a:tailEnd/>
          </a:ln>
        </p:spPr>
      </p:pic>
      <p:pic>
        <p:nvPicPr>
          <p:cNvPr id="13317" name="Picture 5"/>
          <p:cNvPicPr>
            <a:picLocks noChangeAspect="1" noChangeArrowheads="1"/>
          </p:cNvPicPr>
          <p:nvPr/>
        </p:nvPicPr>
        <p:blipFill>
          <a:blip r:embed="rId6"/>
          <a:srcRect/>
          <a:stretch>
            <a:fillRect/>
          </a:stretch>
        </p:blipFill>
        <p:spPr bwMode="auto">
          <a:xfrm>
            <a:off x="7429500" y="5214938"/>
            <a:ext cx="1285875" cy="1452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ru-RU" b="1" dirty="0"/>
              <a:t>Проезд перекрёстков</a:t>
            </a:r>
          </a:p>
        </p:txBody>
      </p:sp>
      <p:sp>
        <p:nvSpPr>
          <p:cNvPr id="14338" name="Rectangle 3"/>
          <p:cNvSpPr>
            <a:spLocks noGrp="1" noChangeArrowheads="1"/>
          </p:cNvSpPr>
          <p:nvPr>
            <p:ph sz="quarter" idx="1"/>
          </p:nvPr>
        </p:nvSpPr>
        <p:spPr/>
        <p:txBody>
          <a:bodyPr/>
          <a:lstStyle/>
          <a:p>
            <a:pPr eaLnBrk="1" hangingPunct="1">
              <a:lnSpc>
                <a:spcPct val="80000"/>
              </a:lnSpc>
            </a:pPr>
            <a:r>
              <a:rPr lang="ru-RU" sz="1000" smtClean="0"/>
              <a:t>На </a:t>
            </a:r>
            <a:r>
              <a:rPr lang="ru-RU" sz="1000" smtClean="0">
                <a:hlinkClick r:id="rId2" tooltip="Перекрёсток"/>
              </a:rPr>
              <a:t>перекрёстках</a:t>
            </a:r>
            <a:r>
              <a:rPr lang="ru-RU" sz="1000" smtClean="0"/>
              <a:t> действуют обычные правила приоритета (ПДД п. 13 и др.). Так, </a:t>
            </a:r>
            <a:r>
              <a:rPr lang="ru-RU" sz="1000" smtClean="0">
                <a:hlinkClick r:id="rId3" tooltip="Автомобиль"/>
              </a:rPr>
              <a:t>автомобиль</a:t>
            </a:r>
            <a:r>
              <a:rPr lang="ru-RU" sz="1000" smtClean="0"/>
              <a:t>, двигающийся по второстепенной дороге, должен уступить велосипеду, двигающемуся по главной (ПДД 13.9—13.10). На нерегулируемом перекрестке равнозначных дорог преимущество имеет безрельсовое транспортное средство, у которого нет помехи справа (ПДД 13.11), то есть на таком перекрестке приближающийся слева автомобиль должен уступить дорогу велосипедисту.</a:t>
            </a:r>
          </a:p>
          <a:p>
            <a:pPr eaLnBrk="1" hangingPunct="1">
              <a:lnSpc>
                <a:spcPct val="80000"/>
              </a:lnSpc>
            </a:pPr>
            <a:r>
              <a:rPr lang="ru-RU" sz="1000" smtClean="0"/>
              <a:t>Но на нерегулируемом пересечении велосипедной дорожки с дорогой, расположенном </a:t>
            </a:r>
            <a:r>
              <a:rPr lang="ru-RU" sz="1000" i="1" smtClean="0"/>
              <a:t>вне перекрёстка</a:t>
            </a:r>
            <a:r>
              <a:rPr lang="ru-RU" sz="1000" smtClean="0"/>
              <a:t>, водители велосипедов должны уступить дорогу всем транспортным средствам, движущимся по этой дороге (ПДД 24.4).</a:t>
            </a:r>
          </a:p>
          <a:p>
            <a:pPr eaLnBrk="1" hangingPunct="1">
              <a:lnSpc>
                <a:spcPct val="80000"/>
              </a:lnSpc>
            </a:pPr>
            <a:r>
              <a:rPr lang="ru-RU" sz="1000" smtClean="0"/>
              <a:t>На регулируемых перекрёстках велосипедисты должны подчиняться сигналам специальных велосипедных </a:t>
            </a:r>
            <a:r>
              <a:rPr lang="ru-RU" sz="1000" smtClean="0">
                <a:hlinkClick r:id="rId4" tooltip="Светофор"/>
              </a:rPr>
              <a:t>светофоров</a:t>
            </a:r>
            <a:r>
              <a:rPr lang="ru-RU" sz="1000" smtClean="0"/>
              <a:t> (ПДД 6.5), а при их отсутствии — сигналам обычных транспортных светофоров (не пешеходных).</a:t>
            </a:r>
          </a:p>
          <a:p>
            <a:pPr eaLnBrk="1" hangingPunct="1">
              <a:lnSpc>
                <a:spcPct val="80000"/>
              </a:lnSpc>
            </a:pPr>
            <a:r>
              <a:rPr lang="ru-RU" sz="1000" smtClean="0"/>
              <a:t>Автомобиль, поворачивающий направо, должен пропустить велосипедиста, двигающегося рядом с ним по той же дороге прямо (при наличии велосипедной дорожки — согласно п. 13.1 ПДД, а при её отсутствии — согласно пп. 8.4—8.5 и 8.9 ПДД).</a:t>
            </a:r>
          </a:p>
          <a:p>
            <a:pPr eaLnBrk="1" hangingPunct="1">
              <a:lnSpc>
                <a:spcPct val="80000"/>
              </a:lnSpc>
            </a:pPr>
            <a:r>
              <a:rPr lang="ru-RU" sz="1000" smtClean="0"/>
              <a:t>Поскольку </a:t>
            </a:r>
            <a:r>
              <a:rPr lang="ru-RU" sz="1000" i="1" smtClean="0"/>
              <a:t>левый поворот</a:t>
            </a:r>
            <a:r>
              <a:rPr lang="ru-RU" sz="1000" smtClean="0"/>
              <a:t> велосипедисту запрещен, в том числе и на перекрестках (ПДД 24.3), для осуществления левого поворота нужно: а) проехать перекресток прямо, развернуться в правом ряду пересекаемой дороги, и по разрешающему сигналу светофора вновь проехать перекресток прямо; или б) слезть с велосипеда и перейти дорогу по пешеходному переходу.</a:t>
            </a:r>
          </a:p>
          <a:p>
            <a:pPr eaLnBrk="1" hangingPunct="1">
              <a:lnSpc>
                <a:spcPct val="80000"/>
              </a:lnSpc>
            </a:pPr>
            <a:r>
              <a:rPr lang="ru-RU" sz="1000" smtClean="0"/>
              <a:t>При поворотах следует учитывать также п. 8.6 правил: «Поворот должен осуществляться таким образом, чтобы при выезде с пересечения проезжих частей транспортное средство не оказалось на стороне встречного движения. При повороте направо транспортное средство должно двигаться по возможности ближе к правому краю проезжей части.»</a:t>
            </a:r>
            <a:endParaRPr lang="ru-RU" sz="1000" b="1" smtClean="0"/>
          </a:p>
          <a:p>
            <a:pPr eaLnBrk="1" hangingPunct="1">
              <a:lnSpc>
                <a:spcPct val="80000"/>
              </a:lnSpc>
            </a:pPr>
            <a:r>
              <a:rPr lang="ru-RU" sz="1000" b="1" smtClean="0"/>
              <a:t>[</a:t>
            </a:r>
            <a:r>
              <a:rPr lang="ru-RU" sz="1000" b="1" smtClean="0">
                <a:hlinkClick r:id="rId5" tooltip="Править секцию: Проезд пешеходных переходов"/>
              </a:rPr>
              <a:t>править</a:t>
            </a:r>
            <a:r>
              <a:rPr lang="ru-RU" sz="1000" b="1" smtClean="0"/>
              <a:t>] Проезд пешеходных переходов</a:t>
            </a:r>
          </a:p>
          <a:p>
            <a:pPr eaLnBrk="1" hangingPunct="1">
              <a:lnSpc>
                <a:spcPct val="80000"/>
              </a:lnSpc>
            </a:pPr>
            <a:r>
              <a:rPr lang="ru-RU" sz="1000" smtClean="0"/>
              <a:t>На регулируемых </a:t>
            </a:r>
            <a:r>
              <a:rPr lang="ru-RU" sz="1000" smtClean="0">
                <a:hlinkClick r:id="rId6" tooltip="Пешеходный переход"/>
              </a:rPr>
              <a:t>пешеходных переходах</a:t>
            </a:r>
            <a:r>
              <a:rPr lang="ru-RU" sz="1000" smtClean="0"/>
              <a:t> велосипедисты должны подчиняться сигналам велосипедных или общетранспортных светофоров, а также регулировщиков (ПДД п. 6).</a:t>
            </a:r>
          </a:p>
          <a:p>
            <a:pPr eaLnBrk="1" hangingPunct="1">
              <a:lnSpc>
                <a:spcPct val="80000"/>
              </a:lnSpc>
            </a:pPr>
            <a:r>
              <a:rPr lang="ru-RU" sz="1000" smtClean="0"/>
              <a:t>На нерегулируемых пешеходных переходах велосипедисты, как и все прочие водители, должны уступать дорогу пешеходам (ПДД 14.1). Также следует уступать дорогу пешеходам, идущим к остановившемуся на остановке трамваю или от него (со стороны дверей), если трамвайные пути идут по проезжей части (ПДД 14.6)</a:t>
            </a:r>
          </a:p>
          <a:p>
            <a:pPr eaLnBrk="1" hangingPunct="1">
              <a:lnSpc>
                <a:spcPct val="80000"/>
              </a:lnSpc>
            </a:pPr>
            <a:r>
              <a:rPr lang="ru-RU" sz="1000" smtClean="0"/>
              <a:t>Велосипедистам не разрешается пересекать дорогу по пешеходному переходу, равно как и разворачиваться на пешеходном переходе (ПДД 8.11); в этом случае нужно слезть с велосипеда и перейти дорогу как пешеход.</a:t>
            </a:r>
          </a:p>
          <a:p>
            <a:pPr eaLnBrk="1" hangingPunct="1">
              <a:lnSpc>
                <a:spcPct val="80000"/>
              </a:lnSpc>
            </a:pPr>
            <a:r>
              <a:rPr lang="ru-RU" sz="1000" smtClean="0"/>
              <a:t>На пешеходных переходах и ближе 5 м перед ними запрещены остановка и стоянка (ПДД 12.4).</a:t>
            </a:r>
          </a:p>
        </p:txBody>
      </p:sp>
      <p:pic>
        <p:nvPicPr>
          <p:cNvPr id="14340" name="Picture 38"/>
          <p:cNvPicPr>
            <a:picLocks noChangeAspect="1" noChangeArrowheads="1"/>
          </p:cNvPicPr>
          <p:nvPr/>
        </p:nvPicPr>
        <p:blipFill>
          <a:blip r:embed="rId7"/>
          <a:srcRect/>
          <a:stretch>
            <a:fillRect/>
          </a:stretch>
        </p:blipFill>
        <p:spPr bwMode="auto">
          <a:xfrm>
            <a:off x="7451725" y="4941888"/>
            <a:ext cx="1143000" cy="1685925"/>
          </a:xfrm>
          <a:prstGeom prst="rect">
            <a:avLst/>
          </a:prstGeom>
          <a:noFill/>
          <a:ln w="9525">
            <a:noFill/>
            <a:miter lim="800000"/>
            <a:headEnd/>
            <a:tailEnd/>
          </a:ln>
        </p:spPr>
      </p:pic>
      <p:sp>
        <p:nvSpPr>
          <p:cNvPr id="14341" name="Rectangle 39"/>
          <p:cNvSpPr>
            <a:spLocks noChangeArrowheads="1"/>
          </p:cNvSpPr>
          <p:nvPr/>
        </p:nvSpPr>
        <p:spPr bwMode="auto">
          <a:xfrm>
            <a:off x="3563938" y="6308725"/>
            <a:ext cx="3748087" cy="366713"/>
          </a:xfrm>
          <a:prstGeom prst="rect">
            <a:avLst/>
          </a:prstGeom>
          <a:noFill/>
          <a:ln w="9525">
            <a:noFill/>
            <a:miter lim="800000"/>
            <a:headEnd/>
            <a:tailEnd/>
          </a:ln>
        </p:spPr>
        <p:txBody>
          <a:bodyPr wrap="none" anchor="ctr">
            <a:spAutoFit/>
          </a:bodyPr>
          <a:lstStyle/>
          <a:p>
            <a:r>
              <a:rPr lang="ru-RU"/>
              <a:t>Светофоры для велосипедистов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71472" y="357166"/>
            <a:ext cx="8229600" cy="725470"/>
          </a:xfrm>
        </p:spPr>
        <p:txBody>
          <a:bodyPr>
            <a:normAutofit fontScale="90000"/>
          </a:bodyPr>
          <a:lstStyle/>
          <a:p>
            <a:pPr eaLnBrk="1" fontAlgn="auto" hangingPunct="1">
              <a:spcAft>
                <a:spcPts val="0"/>
              </a:spcAft>
              <a:defRPr/>
            </a:pPr>
            <a:r>
              <a:rPr lang="ru-RU" sz="4000" b="1" dirty="0"/>
              <a:t>Сигналы, подаваемые велосипедистом</a:t>
            </a:r>
          </a:p>
        </p:txBody>
      </p:sp>
      <p:sp>
        <p:nvSpPr>
          <p:cNvPr id="15362" name="Rectangle 3"/>
          <p:cNvSpPr>
            <a:spLocks noGrp="1" noChangeArrowheads="1"/>
          </p:cNvSpPr>
          <p:nvPr>
            <p:ph sz="quarter" idx="1"/>
          </p:nvPr>
        </p:nvSpPr>
        <p:spPr>
          <a:xfrm>
            <a:off x="250825" y="1484313"/>
            <a:ext cx="5627688" cy="4924425"/>
          </a:xfrm>
        </p:spPr>
        <p:txBody>
          <a:bodyPr/>
          <a:lstStyle/>
          <a:p>
            <a:pPr eaLnBrk="1" hangingPunct="1">
              <a:lnSpc>
                <a:spcPct val="80000"/>
              </a:lnSpc>
            </a:pPr>
            <a:r>
              <a:rPr lang="ru-RU" sz="1400" smtClean="0"/>
              <a:t>Для обозначения маневра Правилами предусмотрены следующие знаки (ПДД 8.1-8.2):</a:t>
            </a:r>
          </a:p>
          <a:p>
            <a:pPr eaLnBrk="1" hangingPunct="1">
              <a:lnSpc>
                <a:spcPct val="80000"/>
              </a:lnSpc>
            </a:pPr>
            <a:r>
              <a:rPr lang="ru-RU" sz="1400" smtClean="0"/>
              <a:t>Остановка: поднятая вверх рука (любая). </a:t>
            </a:r>
          </a:p>
          <a:p>
            <a:pPr eaLnBrk="1" hangingPunct="1">
              <a:lnSpc>
                <a:spcPct val="80000"/>
              </a:lnSpc>
            </a:pPr>
            <a:r>
              <a:rPr lang="ru-RU" sz="1400" smtClean="0"/>
              <a:t>Поворот или перестроение направо: вытянутая правая рука, либо вытянутая и согнутая в локте левая. </a:t>
            </a:r>
          </a:p>
          <a:p>
            <a:pPr eaLnBrk="1" hangingPunct="1">
              <a:lnSpc>
                <a:spcPct val="80000"/>
              </a:lnSpc>
            </a:pPr>
            <a:r>
              <a:rPr lang="ru-RU" sz="1400" smtClean="0"/>
              <a:t>Поворот или перестроение налево: вытянутая левая рука, либо вытянутая и согнутая в локте правая. </a:t>
            </a:r>
          </a:p>
          <a:p>
            <a:pPr eaLnBrk="1" hangingPunct="1">
              <a:lnSpc>
                <a:spcPct val="80000"/>
              </a:lnSpc>
            </a:pPr>
            <a:r>
              <a:rPr lang="ru-RU" sz="1400" smtClean="0"/>
              <a:t>Однако не рекомендуется пользоваться альтернативными способами (там, где согнутая рука), так как они рассчитаны на автомобилистов.</a:t>
            </a:r>
          </a:p>
          <a:p>
            <a:pPr eaLnBrk="1" hangingPunct="1">
              <a:lnSpc>
                <a:spcPct val="80000"/>
              </a:lnSpc>
            </a:pPr>
            <a:r>
              <a:rPr lang="ru-RU" sz="1400" smtClean="0"/>
              <a:t>Сигнал левого поворота также рекомендуется подавать при огибании припаркованного у правого края полосы механического транспортного средства.</a:t>
            </a:r>
          </a:p>
          <a:p>
            <a:pPr eaLnBrk="1" hangingPunct="1">
              <a:lnSpc>
                <a:spcPct val="80000"/>
              </a:lnSpc>
            </a:pPr>
            <a:r>
              <a:rPr lang="ru-RU" sz="1400" smtClean="0"/>
              <a:t>При езде в группе используется еще один знак, предназначенный не для автомобилистов, а для велотуристов, едущих за вами.</a:t>
            </a:r>
          </a:p>
          <a:p>
            <a:pPr eaLnBrk="1" hangingPunct="1">
              <a:lnSpc>
                <a:spcPct val="80000"/>
              </a:lnSpc>
            </a:pPr>
            <a:r>
              <a:rPr lang="ru-RU" sz="1400" smtClean="0"/>
              <a:t>Ямы справа: опущенная вниз правая рука. </a:t>
            </a:r>
          </a:p>
          <a:p>
            <a:pPr eaLnBrk="1" hangingPunct="1">
              <a:lnSpc>
                <a:spcPct val="80000"/>
              </a:lnSpc>
            </a:pPr>
            <a:r>
              <a:rPr lang="ru-RU" sz="1400" smtClean="0"/>
              <a:t>Ямы слева: опущенная вниз левая рука. </a:t>
            </a:r>
          </a:p>
          <a:p>
            <a:pPr eaLnBrk="1" hangingPunct="1">
              <a:lnSpc>
                <a:spcPct val="80000"/>
              </a:lnSpc>
            </a:pPr>
            <a:r>
              <a:rPr lang="ru-RU" sz="1400" smtClean="0"/>
              <a:t>Знаки первым подает ведущий, члены группы их немедленно повторяют. Не стоит дожидаться, пока вы проедете или увидите яму, надо подавать знак немедленно за следующим перед вами велотуристом. Ведущий (или одиночный велосипедист) должен подавать знаки заблаговременно, чтобы группа и автомобилисты успели среагировать (ПДД 8.2).</a:t>
            </a:r>
          </a:p>
        </p:txBody>
      </p:sp>
      <p:pic>
        <p:nvPicPr>
          <p:cNvPr id="15364" name="Picture 4"/>
          <p:cNvPicPr>
            <a:picLocks noChangeAspect="1" noChangeArrowheads="1"/>
          </p:cNvPicPr>
          <p:nvPr/>
        </p:nvPicPr>
        <p:blipFill>
          <a:blip r:embed="rId2"/>
          <a:srcRect/>
          <a:stretch>
            <a:fillRect/>
          </a:stretch>
        </p:blipFill>
        <p:spPr bwMode="auto">
          <a:xfrm>
            <a:off x="6084888" y="2636838"/>
            <a:ext cx="2857500" cy="1428750"/>
          </a:xfrm>
          <a:prstGeom prst="rect">
            <a:avLst/>
          </a:prstGeom>
          <a:noFill/>
          <a:ln w="9525">
            <a:noFill/>
            <a:miter lim="800000"/>
            <a:headEnd/>
            <a:tailEnd/>
          </a:ln>
        </p:spPr>
      </p:pic>
      <p:sp>
        <p:nvSpPr>
          <p:cNvPr id="15365" name="Rectangle 5"/>
          <p:cNvSpPr>
            <a:spLocks noChangeArrowheads="1"/>
          </p:cNvSpPr>
          <p:nvPr/>
        </p:nvSpPr>
        <p:spPr bwMode="auto">
          <a:xfrm>
            <a:off x="6156325" y="4365625"/>
            <a:ext cx="2714625" cy="1190625"/>
          </a:xfrm>
          <a:prstGeom prst="rect">
            <a:avLst/>
          </a:prstGeom>
          <a:noFill/>
          <a:ln w="9525">
            <a:noFill/>
            <a:miter lim="800000"/>
            <a:headEnd/>
            <a:tailEnd/>
          </a:ln>
        </p:spPr>
        <p:txBody>
          <a:bodyPr anchor="ctr">
            <a:spAutoFit/>
          </a:bodyPr>
          <a:lstStyle/>
          <a:p>
            <a:r>
              <a:rPr lang="ru-RU"/>
              <a:t>Оба участника движения сигнализируют о повороте направо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ru-RU" sz="4000" b="1" dirty="0"/>
              <a:t>Дорожные знаки, относящиеся к велосипедистам</a:t>
            </a:r>
          </a:p>
        </p:txBody>
      </p:sp>
      <p:sp>
        <p:nvSpPr>
          <p:cNvPr id="16386" name="Rectangle 3"/>
          <p:cNvSpPr>
            <a:spLocks noGrp="1" noChangeArrowheads="1"/>
          </p:cNvSpPr>
          <p:nvPr>
            <p:ph sz="quarter" idx="1"/>
          </p:nvPr>
        </p:nvSpPr>
        <p:spPr/>
        <p:txBody>
          <a:bodyPr/>
          <a:lstStyle/>
          <a:p>
            <a:pPr eaLnBrk="1" hangingPunct="1">
              <a:lnSpc>
                <a:spcPct val="90000"/>
              </a:lnSpc>
            </a:pPr>
            <a:r>
              <a:rPr lang="ru-RU" sz="2400" smtClean="0"/>
              <a:t>Непосредственно к велосипедистам относятся только два дорожных знака:</a:t>
            </a:r>
          </a:p>
          <a:p>
            <a:pPr eaLnBrk="1" hangingPunct="1">
              <a:lnSpc>
                <a:spcPct val="90000"/>
              </a:lnSpc>
            </a:pPr>
            <a:r>
              <a:rPr lang="ru-RU" sz="2400" smtClean="0"/>
              <a:t>предписывающий 4.4 «Велосипедная дорожка». Этот и только этот знак указывает на велосипедную дорожку; идущая вдоль дороги полоса асфальта, не отмеченная данным знаком, должна считаться либо обочиной, движение по которой велосипедистам разрешено, либо тротуаром, движение по которому велосипедистам запрещено; </a:t>
            </a:r>
          </a:p>
          <a:p>
            <a:pPr eaLnBrk="1" hangingPunct="1">
              <a:lnSpc>
                <a:spcPct val="90000"/>
              </a:lnSpc>
            </a:pPr>
            <a:r>
              <a:rPr lang="ru-RU" sz="2400" smtClean="0"/>
              <a:t>запрещающий 3.9 «Движение на велосипедах запрещено». </a:t>
            </a:r>
          </a:p>
          <a:p>
            <a:pPr eaLnBrk="1" hangingPunct="1">
              <a:lnSpc>
                <a:spcPct val="90000"/>
              </a:lnSpc>
            </a:pPr>
            <a:endParaRPr lang="ru-RU" sz="2400" smtClean="0"/>
          </a:p>
        </p:txBody>
      </p:sp>
      <p:graphicFrame>
        <p:nvGraphicFramePr>
          <p:cNvPr id="8213" name="Group 21"/>
          <p:cNvGraphicFramePr>
            <a:graphicFrameLocks noGrp="1"/>
          </p:cNvGraphicFramePr>
          <p:nvPr/>
        </p:nvGraphicFramePr>
        <p:xfrm>
          <a:off x="3643313" y="5027613"/>
          <a:ext cx="5024443" cy="1830070"/>
        </p:xfrm>
        <a:graphic>
          <a:graphicData uri="http://schemas.openxmlformats.org/drawingml/2006/table">
            <a:tbl>
              <a:tblPr/>
              <a:tblGrid>
                <a:gridCol w="2778892"/>
                <a:gridCol w="2245551"/>
              </a:tblGrid>
              <a:tr h="641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hlinkClick r:id="rId2"/>
                        </a:rPr>
                        <a:t>  </a:t>
                      </a:r>
                      <a:r>
                        <a:rPr kumimoji="0" lang="ru-RU" sz="3600" b="0" i="0" u="none" strike="noStrike" cap="none" normalizeH="0" baseline="0" dirty="0" smtClean="0">
                          <a:ln>
                            <a:noFill/>
                          </a:ln>
                          <a:solidFill>
                            <a:schemeClr val="tx1"/>
                          </a:solidFill>
                          <a:effectLst/>
                          <a:latin typeface="Arial" charset="0"/>
                        </a:rPr>
                        <a:t> </a:t>
                      </a:r>
                      <a:r>
                        <a:rPr kumimoji="0" lang="ru-RU" sz="1800" b="0" i="0" u="none" strike="noStrike" cap="none" normalizeH="0" baseline="0" dirty="0" smtClean="0">
                          <a:ln>
                            <a:noFill/>
                          </a:ln>
                          <a:solidFill>
                            <a:schemeClr val="tx1"/>
                          </a:solidFill>
                          <a:effectLst/>
                          <a:latin typeface="Arial"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hlinkClick r:id="rId3"/>
                        </a:rPr>
                        <a:t>  </a:t>
                      </a:r>
                      <a:r>
                        <a:rPr kumimoji="0" lang="ru-RU" sz="3500" b="0" i="0" u="none" strike="noStrike" cap="none" normalizeH="0" baseline="0" smtClean="0">
                          <a:ln>
                            <a:noFill/>
                          </a:ln>
                          <a:solidFill>
                            <a:schemeClr val="tx1"/>
                          </a:solidFill>
                          <a:effectLst/>
                          <a:latin typeface="Arial" charset="0"/>
                        </a:rPr>
                        <a:t> </a:t>
                      </a:r>
                      <a:r>
                        <a:rPr kumimoji="0" lang="ru-RU" sz="1800" b="0" i="0" u="none" strike="noStrike" cap="none" normalizeH="0" baseline="0" smtClean="0">
                          <a:ln>
                            <a:noFill/>
                          </a:ln>
                          <a:solidFill>
                            <a:schemeClr val="tx1"/>
                          </a:solidFill>
                          <a:effectLst/>
                          <a:latin typeface="Arial" charset="0"/>
                        </a:rPr>
                        <a:t>        </a:t>
                      </a:r>
                    </a:p>
                  </a:txBody>
                  <a:tcPr anchor="ctr" horzOverflow="overflow">
                    <a:lnL>
                      <a:noFill/>
                    </a:lnL>
                    <a:lnR cap="flat">
                      <a:noFill/>
                    </a:lnR>
                    <a:lnT cap="flat">
                      <a:noFill/>
                    </a:lnT>
                    <a:lnB>
                      <a:noFill/>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rPr>
                        <a:t>Знак 4.4 «Велосипедная дорожка»</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rPr>
                        <a:t>Знак 3.9 «Движение на велосипедах запрещено»</a:t>
                      </a:r>
                    </a:p>
                  </a:txBody>
                  <a:tcPr anchor="ctr" horzOverflow="overflow">
                    <a:lnL>
                      <a:noFill/>
                    </a:lnL>
                    <a:lnR cap="flat">
                      <a:noFill/>
                    </a:lnR>
                    <a:lnT>
                      <a:noFill/>
                    </a:lnT>
                    <a:lnB cap="flat">
                      <a:noFill/>
                    </a:lnB>
                    <a:lnTlToBr>
                      <a:noFill/>
                    </a:lnTlToBr>
                    <a:lnBlToTr>
                      <a:noFill/>
                    </a:lnBlToTr>
                    <a:noFill/>
                  </a:tcPr>
                </a:tc>
              </a:tr>
            </a:tbl>
          </a:graphicData>
        </a:graphic>
      </p:graphicFrame>
      <p:pic>
        <p:nvPicPr>
          <p:cNvPr id="16393" name="Picture 5" descr="4.4 (Road sign).gif">
            <a:hlinkClick r:id="rId4"/>
          </p:cNvPr>
          <p:cNvPicPr>
            <a:picLocks noChangeAspect="1" noChangeArrowheads="1"/>
          </p:cNvPicPr>
          <p:nvPr/>
        </p:nvPicPr>
        <p:blipFill>
          <a:blip r:embed="rId5"/>
          <a:srcRect/>
          <a:stretch>
            <a:fillRect/>
          </a:stretch>
        </p:blipFill>
        <p:spPr bwMode="auto">
          <a:xfrm>
            <a:off x="4500563" y="5214938"/>
            <a:ext cx="571500" cy="571500"/>
          </a:xfrm>
          <a:prstGeom prst="rect">
            <a:avLst/>
          </a:prstGeom>
          <a:noFill/>
          <a:ln w="9525">
            <a:noFill/>
            <a:miter lim="800000"/>
            <a:headEnd/>
            <a:tailEnd/>
          </a:ln>
        </p:spPr>
      </p:pic>
      <p:pic>
        <p:nvPicPr>
          <p:cNvPr id="16394" name="Picture 7" descr="3.9.svg">
            <a:hlinkClick r:id="rId3"/>
          </p:cNvPr>
          <p:cNvPicPr>
            <a:picLocks noChangeAspect="1" noChangeArrowheads="1"/>
          </p:cNvPicPr>
          <p:nvPr/>
        </p:nvPicPr>
        <p:blipFill>
          <a:blip r:embed="rId6"/>
          <a:srcRect/>
          <a:stretch>
            <a:fillRect/>
          </a:stretch>
        </p:blipFill>
        <p:spPr bwMode="auto">
          <a:xfrm>
            <a:off x="7286625" y="5214938"/>
            <a:ext cx="571500" cy="56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sz="quarter" idx="1"/>
          </p:nvPr>
        </p:nvSpPr>
        <p:spPr>
          <a:xfrm>
            <a:off x="457200" y="1600200"/>
            <a:ext cx="8229600" cy="3341688"/>
          </a:xfrm>
        </p:spPr>
        <p:txBody>
          <a:bodyPr>
            <a:normAutofit/>
          </a:bodyPr>
          <a:lstStyle/>
          <a:p>
            <a:pPr marL="365760" indent="-256032" eaLnBrk="1" fontAlgn="auto" hangingPunct="1">
              <a:lnSpc>
                <a:spcPct val="80000"/>
              </a:lnSpc>
              <a:spcAft>
                <a:spcPts val="0"/>
              </a:spcAft>
              <a:buFont typeface="Wingdings 3"/>
              <a:buChar char=""/>
              <a:defRPr/>
            </a:pPr>
            <a:r>
              <a:rPr lang="ru-RU" sz="2800"/>
              <a:t>Тем не менее, водитель велосипеда обязан соблюдать и прочие транспортные знаки, касающиеся транспортных средств вообще. В частности, он должен обратить внимание на информационно-указательные и знаки 5.1 «Автомагистраль», 5.3 «Дорога для автомобилей» и предписывающий знак 4.5 «Пешеходная дорожка», которые запрещают движение велосипедов. </a:t>
            </a:r>
          </a:p>
        </p:txBody>
      </p:sp>
      <p:graphicFrame>
        <p:nvGraphicFramePr>
          <p:cNvPr id="10266" name="Group 26"/>
          <p:cNvGraphicFramePr>
            <a:graphicFrameLocks noGrp="1"/>
          </p:cNvGraphicFramePr>
          <p:nvPr/>
        </p:nvGraphicFramePr>
        <p:xfrm>
          <a:off x="250825" y="5157788"/>
          <a:ext cx="8569325" cy="1510030"/>
        </p:xfrm>
        <a:graphic>
          <a:graphicData uri="http://schemas.openxmlformats.org/drawingml/2006/table">
            <a:tbl>
              <a:tblPr/>
              <a:tblGrid>
                <a:gridCol w="2452688"/>
                <a:gridCol w="3200400"/>
                <a:gridCol w="2916237"/>
              </a:tblGrid>
              <a:tr h="869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hlinkClick r:id="rId2"/>
                        </a:rPr>
                        <a:t>  </a:t>
                      </a:r>
                      <a:r>
                        <a:rPr kumimoji="0" lang="ru-RU" sz="5100" b="0" i="0" u="none" strike="noStrike" cap="none" normalizeH="0" baseline="0" smtClean="0">
                          <a:ln>
                            <a:noFill/>
                          </a:ln>
                          <a:solidFill>
                            <a:schemeClr val="tx1"/>
                          </a:solidFill>
                          <a:effectLst/>
                          <a:latin typeface="Arial" charset="0"/>
                        </a:rPr>
                        <a:t> </a:t>
                      </a:r>
                      <a:r>
                        <a:rPr kumimoji="0" lang="ru-RU" sz="1800" b="0" i="0" u="none" strike="noStrike" cap="none" normalizeH="0" baseline="0" smtClean="0">
                          <a:ln>
                            <a:noFill/>
                          </a:ln>
                          <a:solidFill>
                            <a:schemeClr val="tx1"/>
                          </a:solidFill>
                          <a:effectLst/>
                          <a:latin typeface="Arial" charset="0"/>
                        </a:rPr>
                        <a:t>        </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hlinkClick r:id="rId3"/>
                        </a:rPr>
                        <a:t>  </a:t>
                      </a:r>
                      <a:r>
                        <a:rPr kumimoji="0" lang="ru-RU" sz="5100" b="0" i="0" u="none" strike="noStrike" cap="none" normalizeH="0" baseline="0" smtClean="0">
                          <a:ln>
                            <a:noFill/>
                          </a:ln>
                          <a:solidFill>
                            <a:schemeClr val="tx1"/>
                          </a:solidFill>
                          <a:effectLst/>
                          <a:latin typeface="Arial" charset="0"/>
                        </a:rPr>
                        <a:t> </a:t>
                      </a:r>
                      <a:r>
                        <a:rPr kumimoji="0" lang="ru-RU" sz="1800" b="0" i="0" u="none" strike="noStrike" cap="none" normalizeH="0" baseline="0" smtClean="0">
                          <a:ln>
                            <a:noFill/>
                          </a:ln>
                          <a:solidFill>
                            <a:schemeClr val="tx1"/>
                          </a:solidFill>
                          <a:effectLst/>
                          <a:latin typeface="Arial" charset="0"/>
                        </a:rPr>
                        <a:t>        </a:t>
                      </a: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hlinkClick r:id="rId4"/>
                        </a:rPr>
                        <a:t>  </a:t>
                      </a:r>
                      <a:r>
                        <a:rPr kumimoji="0" lang="ru-RU" sz="3600" b="0" i="0" u="none" strike="noStrike" cap="none" normalizeH="0" baseline="0" smtClean="0">
                          <a:ln>
                            <a:noFill/>
                          </a:ln>
                          <a:solidFill>
                            <a:schemeClr val="tx1"/>
                          </a:solidFill>
                          <a:effectLst/>
                          <a:latin typeface="Arial" charset="0"/>
                        </a:rPr>
                        <a:t> </a:t>
                      </a:r>
                      <a:r>
                        <a:rPr kumimoji="0" lang="ru-RU" sz="1800" b="0" i="0" u="none" strike="noStrike" cap="none" normalizeH="0" baseline="0" smtClean="0">
                          <a:ln>
                            <a:noFill/>
                          </a:ln>
                          <a:solidFill>
                            <a:schemeClr val="tx1"/>
                          </a:solidFill>
                          <a:effectLst/>
                          <a:latin typeface="Arial" charset="0"/>
                        </a:rPr>
                        <a:t>        </a:t>
                      </a:r>
                    </a:p>
                  </a:txBody>
                  <a:tcPr anchor="ctr" horzOverflow="overflow">
                    <a:lnL>
                      <a:noFill/>
                    </a:lnL>
                    <a:lnR cap="flat">
                      <a:noFill/>
                    </a:lnR>
                    <a:lnT cap="flat">
                      <a:noFill/>
                    </a:lnT>
                    <a:lnB>
                      <a:noFill/>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Знак 5.1 «Автомагистраль»</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Знак 5.3 «Дорога для автомобилей»</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rPr>
                        <a:t>Знак 4.5 «Пешеходная дорожка»</a:t>
                      </a:r>
                    </a:p>
                  </a:txBody>
                  <a:tcPr anchor="ctr" horzOverflow="overflow">
                    <a:lnL>
                      <a:noFill/>
                    </a:lnL>
                    <a:lnR cap="flat">
                      <a:noFill/>
                    </a:lnR>
                    <a:lnT>
                      <a:noFill/>
                    </a:lnT>
                    <a:lnB cap="flat">
                      <a:noFill/>
                    </a:lnB>
                    <a:lnTlToBr>
                      <a:noFill/>
                    </a:lnTlToBr>
                    <a:lnBlToTr>
                      <a:noFill/>
                    </a:lnBlToTr>
                    <a:noFill/>
                  </a:tcPr>
                </a:tc>
              </a:tr>
            </a:tbl>
          </a:graphicData>
        </a:graphic>
      </p:graphicFrame>
      <p:pic>
        <p:nvPicPr>
          <p:cNvPr id="17418" name="Picture 5" descr="5.1 (Road sign).gif">
            <a:hlinkClick r:id="rId5"/>
          </p:cNvPr>
          <p:cNvPicPr>
            <a:picLocks noChangeAspect="1" noChangeArrowheads="1"/>
          </p:cNvPicPr>
          <p:nvPr/>
        </p:nvPicPr>
        <p:blipFill>
          <a:blip r:embed="rId6"/>
          <a:srcRect/>
          <a:stretch>
            <a:fillRect/>
          </a:stretch>
        </p:blipFill>
        <p:spPr bwMode="auto">
          <a:xfrm>
            <a:off x="827088" y="5013325"/>
            <a:ext cx="571500" cy="809625"/>
          </a:xfrm>
          <a:prstGeom prst="rect">
            <a:avLst/>
          </a:prstGeom>
          <a:noFill/>
          <a:ln w="9525">
            <a:noFill/>
            <a:miter lim="800000"/>
            <a:headEnd/>
            <a:tailEnd/>
          </a:ln>
        </p:spPr>
      </p:pic>
      <p:pic>
        <p:nvPicPr>
          <p:cNvPr id="17419" name="Picture 7" descr="5.3 (Road sign).gif">
            <a:hlinkClick r:id="rId7"/>
          </p:cNvPr>
          <p:cNvPicPr>
            <a:picLocks noChangeAspect="1" noChangeArrowheads="1"/>
          </p:cNvPicPr>
          <p:nvPr/>
        </p:nvPicPr>
        <p:blipFill>
          <a:blip r:embed="rId8"/>
          <a:srcRect/>
          <a:stretch>
            <a:fillRect/>
          </a:stretch>
        </p:blipFill>
        <p:spPr bwMode="auto">
          <a:xfrm>
            <a:off x="3563938" y="5013325"/>
            <a:ext cx="571500" cy="809625"/>
          </a:xfrm>
          <a:prstGeom prst="rect">
            <a:avLst/>
          </a:prstGeom>
          <a:noFill/>
          <a:ln w="9525">
            <a:noFill/>
            <a:miter lim="800000"/>
            <a:headEnd/>
            <a:tailEnd/>
          </a:ln>
        </p:spPr>
      </p:pic>
      <p:pic>
        <p:nvPicPr>
          <p:cNvPr id="17420" name="Picture 9" descr="4.5 (Road sign).gif">
            <a:hlinkClick r:id="rId9"/>
          </p:cNvPr>
          <p:cNvPicPr>
            <a:picLocks noChangeAspect="1" noChangeArrowheads="1"/>
          </p:cNvPicPr>
          <p:nvPr/>
        </p:nvPicPr>
        <p:blipFill>
          <a:blip r:embed="rId10"/>
          <a:srcRect/>
          <a:stretch>
            <a:fillRect/>
          </a:stretch>
        </p:blipFill>
        <p:spPr bwMode="auto">
          <a:xfrm>
            <a:off x="6948488" y="5157788"/>
            <a:ext cx="571500" cy="571500"/>
          </a:xfrm>
          <a:prstGeom prst="rect">
            <a:avLst/>
          </a:prstGeom>
          <a:noFill/>
          <a:ln w="9525">
            <a:noFill/>
            <a:miter lim="800000"/>
            <a:headEnd/>
            <a:tailEnd/>
          </a:ln>
        </p:spPr>
      </p:pic>
      <p:pic>
        <p:nvPicPr>
          <p:cNvPr id="17421" name="Picture 6"/>
          <p:cNvPicPr>
            <a:picLocks noChangeAspect="1" noChangeArrowheads="1"/>
          </p:cNvPicPr>
          <p:nvPr/>
        </p:nvPicPr>
        <p:blipFill>
          <a:blip r:embed="rId11"/>
          <a:srcRect/>
          <a:stretch>
            <a:fillRect/>
          </a:stretch>
        </p:blipFill>
        <p:spPr bwMode="auto">
          <a:xfrm>
            <a:off x="3857625" y="285750"/>
            <a:ext cx="1428750" cy="1143000"/>
          </a:xfrm>
          <a:prstGeom prst="rect">
            <a:avLst/>
          </a:prstGeom>
          <a:noFill/>
          <a:ln w="9525">
            <a:noFill/>
            <a:miter lim="800000"/>
            <a:headEnd/>
            <a:tailEnd/>
          </a:ln>
        </p:spPr>
      </p:pic>
      <p:pic>
        <p:nvPicPr>
          <p:cNvPr id="17422" name="Picture 27"/>
          <p:cNvPicPr>
            <a:picLocks noChangeAspect="1" noChangeArrowheads="1"/>
          </p:cNvPicPr>
          <p:nvPr/>
        </p:nvPicPr>
        <p:blipFill>
          <a:blip r:embed="rId12"/>
          <a:srcRect/>
          <a:stretch>
            <a:fillRect/>
          </a:stretch>
        </p:blipFill>
        <p:spPr bwMode="auto">
          <a:xfrm>
            <a:off x="428625" y="214313"/>
            <a:ext cx="1428750" cy="1152525"/>
          </a:xfrm>
          <a:prstGeom prst="rect">
            <a:avLst/>
          </a:prstGeom>
          <a:noFill/>
          <a:ln w="9525">
            <a:noFill/>
            <a:miter lim="800000"/>
            <a:headEnd/>
            <a:tailEnd/>
          </a:ln>
        </p:spPr>
      </p:pic>
      <p:pic>
        <p:nvPicPr>
          <p:cNvPr id="17423" name="Picture 28"/>
          <p:cNvPicPr>
            <a:picLocks noChangeAspect="1" noChangeArrowheads="1"/>
          </p:cNvPicPr>
          <p:nvPr/>
        </p:nvPicPr>
        <p:blipFill>
          <a:blip r:embed="rId13"/>
          <a:srcRect/>
          <a:stretch>
            <a:fillRect/>
          </a:stretch>
        </p:blipFill>
        <p:spPr bwMode="auto">
          <a:xfrm>
            <a:off x="6715125" y="357188"/>
            <a:ext cx="1428750" cy="94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TotalTime>
  <Words>1586</Words>
  <Application>Microsoft Office PowerPoint</Application>
  <PresentationFormat>Экран (4:3)</PresentationFormat>
  <Paragraphs>77</Paragraphs>
  <Slides>13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13</vt:i4>
      </vt:variant>
    </vt:vector>
  </HeadingPairs>
  <TitlesOfParts>
    <vt:vector size="21" baseType="lpstr">
      <vt:lpstr>Arial</vt:lpstr>
      <vt:lpstr>Lucida Sans Unicode</vt:lpstr>
      <vt:lpstr>Wingdings 3</vt:lpstr>
      <vt:lpstr>Verdana</vt:lpstr>
      <vt:lpstr>Wingdings 2</vt:lpstr>
      <vt:lpstr>Calibri</vt:lpstr>
      <vt:lpstr>Cambria</vt:lpstr>
      <vt:lpstr>Справедливость</vt:lpstr>
      <vt:lpstr>ПДД</vt:lpstr>
      <vt:lpstr>Общие положения</vt:lpstr>
      <vt:lpstr>Технические требования</vt:lpstr>
      <vt:lpstr>Движение</vt:lpstr>
      <vt:lpstr>Запреты</vt:lpstr>
      <vt:lpstr>Проезд перекрёстков</vt:lpstr>
      <vt:lpstr>Сигналы, подаваемые велосипедистом</vt:lpstr>
      <vt:lpstr>Дорожные знаки, относящиеся к велосипедистам</vt:lpstr>
      <vt:lpstr>Слайд 9</vt:lpstr>
      <vt:lpstr>Затруднительные  ситуации</vt:lpstr>
      <vt:lpstr>Ответственность  за нарушение правил</vt:lpstr>
      <vt:lpstr>Примечания</vt:lpstr>
      <vt:lpstr>Слайд 13</vt:lpstr>
    </vt:vector>
  </TitlesOfParts>
  <Company>МОУ СОШ №1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Admin-22</dc:creator>
  <cp:lastModifiedBy>Пользователь Windows</cp:lastModifiedBy>
  <cp:revision>13</cp:revision>
  <dcterms:created xsi:type="dcterms:W3CDTF">2011-04-05T11:43:17Z</dcterms:created>
  <dcterms:modified xsi:type="dcterms:W3CDTF">2019-09-18T14:23:04Z</dcterms:modified>
</cp:coreProperties>
</file>