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9" r:id="rId4"/>
    <p:sldId id="259" r:id="rId5"/>
    <p:sldId id="260" r:id="rId6"/>
    <p:sldId id="265" r:id="rId7"/>
    <p:sldId id="266" r:id="rId8"/>
    <p:sldId id="270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6510-6C6E-426D-A7E7-174C681FF23C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1A74B35-B57D-4CEB-8225-2C38D657DC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6510-6C6E-426D-A7E7-174C681FF23C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4B35-B57D-4CEB-8225-2C38D657DC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6510-6C6E-426D-A7E7-174C681FF23C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4B35-B57D-4CEB-8225-2C38D657DC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6510-6C6E-426D-A7E7-174C681FF23C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4B35-B57D-4CEB-8225-2C38D657DC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6510-6C6E-426D-A7E7-174C681FF23C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1A74B35-B57D-4CEB-8225-2C38D657DC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6510-6C6E-426D-A7E7-174C681FF23C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4B35-B57D-4CEB-8225-2C38D657DC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6510-6C6E-426D-A7E7-174C681FF23C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4B35-B57D-4CEB-8225-2C38D657DC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6510-6C6E-426D-A7E7-174C681FF23C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4B35-B57D-4CEB-8225-2C38D657DC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6510-6C6E-426D-A7E7-174C681FF23C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4B35-B57D-4CEB-8225-2C38D657DC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6510-6C6E-426D-A7E7-174C681FF23C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4B35-B57D-4CEB-8225-2C38D657DC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6510-6C6E-426D-A7E7-174C681FF23C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1A74B35-B57D-4CEB-8225-2C38D657DC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346510-6C6E-426D-A7E7-174C681FF23C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1A74B35-B57D-4CEB-8225-2C38D657DC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>
                <a:latin typeface="Comic Sans MS" pitchFamily="66" charset="0"/>
              </a:rPr>
              <a:t>Present Simple</a:t>
            </a:r>
            <a:r>
              <a:rPr lang="en-US" sz="5300" b="1" dirty="0" smtClean="0">
                <a:latin typeface="Comic Sans MS" pitchFamily="66" charset="0"/>
              </a:rPr>
              <a:t>/</a:t>
            </a:r>
            <a:r>
              <a:rPr lang="ru-RU" sz="5300" b="1" dirty="0" smtClean="0">
                <a:latin typeface="Comic Sans MS" pitchFamily="66" charset="0"/>
              </a:rPr>
              <a:t/>
            </a:r>
            <a:br>
              <a:rPr lang="ru-RU" sz="5300" b="1" dirty="0" smtClean="0">
                <a:latin typeface="Comic Sans MS" pitchFamily="66" charset="0"/>
              </a:rPr>
            </a:br>
            <a:r>
              <a:rPr lang="en-US" sz="5300" b="1" dirty="0" smtClean="0">
                <a:latin typeface="Comic Sans MS" pitchFamily="66" charset="0"/>
              </a:rPr>
              <a:t>Present Continuous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14399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70609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Comic Sans MS" pitchFamily="66" charset="0"/>
              </a:rPr>
              <a:t>ОТВЕТЫ: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856984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Comic Sans MS" pitchFamily="66" charset="0"/>
              </a:rPr>
              <a:t>5</a:t>
            </a:r>
            <a:r>
              <a:rPr lang="en-US" sz="3200" dirty="0">
                <a:latin typeface="Comic Sans MS" pitchFamily="66" charset="0"/>
              </a:rPr>
              <a:t>. 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Is</a:t>
            </a:r>
            <a:r>
              <a:rPr lang="en-US" sz="3200" dirty="0">
                <a:latin typeface="Comic Sans MS" pitchFamily="66" charset="0"/>
              </a:rPr>
              <a:t> your friend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doing</a:t>
            </a:r>
            <a:r>
              <a:rPr lang="en-US" sz="3200" dirty="0">
                <a:latin typeface="Comic Sans MS" pitchFamily="66" charset="0"/>
              </a:rPr>
              <a:t> his homework now? </a:t>
            </a:r>
            <a:br>
              <a:rPr lang="en-US" sz="3200" dirty="0">
                <a:latin typeface="Comic Sans MS" pitchFamily="66" charset="0"/>
              </a:rPr>
            </a:br>
            <a:r>
              <a:rPr lang="en-US" sz="3200" dirty="0">
                <a:latin typeface="Comic Sans MS" pitchFamily="66" charset="0"/>
              </a:rPr>
              <a:t>6. 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Does</a:t>
            </a:r>
            <a:r>
              <a:rPr lang="en-US" sz="3200" dirty="0">
                <a:latin typeface="Comic Sans MS" pitchFamily="66" charset="0"/>
              </a:rPr>
              <a:t> your friend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go</a:t>
            </a:r>
            <a:r>
              <a:rPr lang="en-US" sz="3200" dirty="0">
                <a:latin typeface="Comic Sans MS" pitchFamily="66" charset="0"/>
              </a:rPr>
              <a:t> to school in the morning? </a:t>
            </a:r>
            <a:br>
              <a:rPr lang="en-US" sz="3200" dirty="0">
                <a:latin typeface="Comic Sans MS" pitchFamily="66" charset="0"/>
              </a:rPr>
            </a:br>
            <a:r>
              <a:rPr lang="en-US" sz="3200" dirty="0">
                <a:latin typeface="Comic Sans MS" pitchFamily="66" charset="0"/>
              </a:rPr>
              <a:t>7. Look! The baby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is sleeping</a:t>
            </a:r>
            <a:r>
              <a:rPr lang="en-US" sz="3200" dirty="0">
                <a:latin typeface="Comic Sans MS" pitchFamily="66" charset="0"/>
              </a:rPr>
              <a:t>. </a:t>
            </a:r>
            <a:br>
              <a:rPr lang="en-US" sz="3200" dirty="0">
                <a:latin typeface="Comic Sans MS" pitchFamily="66" charset="0"/>
              </a:rPr>
            </a:br>
            <a:r>
              <a:rPr lang="en-US" sz="3200" dirty="0">
                <a:latin typeface="Comic Sans MS" pitchFamily="66" charset="0"/>
              </a:rPr>
              <a:t>8. The baby always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 sleeps </a:t>
            </a:r>
            <a:r>
              <a:rPr lang="en-US" sz="3200" dirty="0">
                <a:latin typeface="Comic Sans MS" pitchFamily="66" charset="0"/>
              </a:rPr>
              <a:t>after dinner. </a:t>
            </a:r>
            <a:br>
              <a:rPr lang="en-US" sz="3200" dirty="0">
                <a:latin typeface="Comic Sans MS" pitchFamily="66" charset="0"/>
              </a:rPr>
            </a:br>
            <a:r>
              <a:rPr lang="en-US" sz="3200" dirty="0">
                <a:latin typeface="Comic Sans MS" pitchFamily="66" charset="0"/>
              </a:rPr>
              <a:t>9.  My grandmother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doesn’t work</a:t>
            </a:r>
            <a:r>
              <a:rPr lang="en-US" sz="3200" dirty="0">
                <a:latin typeface="Comic Sans MS" pitchFamily="66" charset="0"/>
              </a:rPr>
              <a:t>. She is on pension. </a:t>
            </a:r>
            <a:br>
              <a:rPr lang="en-US" sz="3200" dirty="0">
                <a:latin typeface="Comic Sans MS" pitchFamily="66" charset="0"/>
              </a:rPr>
            </a:br>
            <a:r>
              <a:rPr lang="en-US" sz="3200" dirty="0">
                <a:latin typeface="Comic Sans MS" pitchFamily="66" charset="0"/>
              </a:rPr>
              <a:t>10. My father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isn’t sleeping </a:t>
            </a:r>
            <a:r>
              <a:rPr lang="en-US" sz="3200" dirty="0">
                <a:latin typeface="Comic Sans MS" pitchFamily="66" charset="0"/>
              </a:rPr>
              <a:t>now. He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is working</a:t>
            </a:r>
            <a:r>
              <a:rPr lang="en-US" sz="3200" dirty="0">
                <a:latin typeface="Comic Sans MS" pitchFamily="66" charset="0"/>
              </a:rPr>
              <a:t> in the garden. </a:t>
            </a:r>
            <a:endParaRPr lang="ru-RU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7620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764704"/>
            <a:ext cx="3733800" cy="762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600" dirty="0">
                <a:latin typeface="Comic Sans MS" pitchFamily="66" charset="0"/>
              </a:rPr>
              <a:t>Present Simple</a:t>
            </a:r>
            <a:endParaRPr lang="ru-RU" sz="3600" dirty="0">
              <a:latin typeface="Comic Sans MS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4008" y="764704"/>
            <a:ext cx="4320480" cy="7920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600" dirty="0">
                <a:latin typeface="Comic Sans MS" pitchFamily="66" charset="0"/>
              </a:rPr>
              <a:t>Present Continuous</a:t>
            </a:r>
            <a:endParaRPr lang="ru-RU" sz="3600" dirty="0">
              <a:latin typeface="Comic Sans MS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83568" y="1844824"/>
            <a:ext cx="3733800" cy="43182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>
                <a:latin typeface="Comic Sans MS" pitchFamily="66" charset="0"/>
              </a:rPr>
              <a:t>Мы используем </a:t>
            </a:r>
            <a:r>
              <a:rPr lang="ru-RU" sz="3200" b="1" dirty="0" err="1">
                <a:latin typeface="Comic Sans MS" pitchFamily="66" charset="0"/>
              </a:rPr>
              <a:t>simple</a:t>
            </a:r>
            <a:r>
              <a:rPr lang="ru-RU" sz="3200" dirty="0">
                <a:latin typeface="Comic Sans MS" pitchFamily="66" charset="0"/>
              </a:rPr>
              <a:t> для действий, которые происходят </a:t>
            </a:r>
            <a:r>
              <a:rPr lang="ru-RU" sz="3200" dirty="0">
                <a:solidFill>
                  <a:srgbClr val="C00000"/>
                </a:solidFill>
                <a:latin typeface="Comic Sans MS" pitchFamily="66" charset="0"/>
              </a:rPr>
              <a:t>обычно, постоянно </a:t>
            </a:r>
            <a:r>
              <a:rPr lang="ru-RU" sz="3200" dirty="0">
                <a:latin typeface="Comic Sans MS" pitchFamily="66" charset="0"/>
              </a:rPr>
              <a:t>или </a:t>
            </a:r>
            <a:r>
              <a:rPr lang="ru-RU" sz="3200" dirty="0">
                <a:solidFill>
                  <a:srgbClr val="C00000"/>
                </a:solidFill>
                <a:latin typeface="Comic Sans MS" pitchFamily="66" charset="0"/>
              </a:rPr>
              <a:t>по плану</a:t>
            </a:r>
            <a:r>
              <a:rPr lang="ru-RU" sz="3200" dirty="0">
                <a:latin typeface="Comic Sans MS" pitchFamily="66" charset="0"/>
              </a:rPr>
              <a:t>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4"/>
          </p:nvPr>
        </p:nvSpPr>
        <p:spPr>
          <a:xfrm>
            <a:off x="4788024" y="1844824"/>
            <a:ext cx="3898776" cy="428927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3200" dirty="0">
                <a:latin typeface="Comic Sans MS" pitchFamily="66" charset="0"/>
              </a:rPr>
              <a:t>Мы используем </a:t>
            </a:r>
            <a:r>
              <a:rPr lang="ru-RU" sz="3200" b="1" dirty="0" err="1">
                <a:latin typeface="Comic Sans MS" pitchFamily="66" charset="0"/>
              </a:rPr>
              <a:t>continuous</a:t>
            </a:r>
            <a:r>
              <a:rPr lang="ru-RU" sz="3200" dirty="0">
                <a:latin typeface="Comic Sans MS" pitchFamily="66" charset="0"/>
              </a:rPr>
              <a:t> для действия, которое происходит </a:t>
            </a:r>
            <a:r>
              <a:rPr lang="ru-RU" sz="3200" dirty="0">
                <a:solidFill>
                  <a:srgbClr val="C00000"/>
                </a:solidFill>
                <a:latin typeface="Comic Sans MS" pitchFamily="66" charset="0"/>
              </a:rPr>
              <a:t>в данный момент </a:t>
            </a:r>
            <a:r>
              <a:rPr lang="ru-RU" sz="3200" dirty="0">
                <a:latin typeface="Comic Sans MS" pitchFamily="66" charset="0"/>
              </a:rPr>
              <a:t>и </a:t>
            </a:r>
            <a:r>
              <a:rPr lang="ru-RU" sz="3200" dirty="0">
                <a:solidFill>
                  <a:srgbClr val="C00000"/>
                </a:solidFill>
                <a:latin typeface="Comic Sans MS" pitchFamily="66" charset="0"/>
              </a:rPr>
              <a:t>не закончено еще в момент говорения</a:t>
            </a:r>
            <a:r>
              <a:rPr lang="ru-RU" sz="3200" dirty="0">
                <a:latin typeface="Comic Sans MS" pitchFamily="66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xmlns="" val="388824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3050"/>
            <a:ext cx="7787208" cy="92370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Comic Sans MS" pitchFamily="66" charset="0"/>
              </a:rPr>
              <a:t>Слова-показатели</a:t>
            </a:r>
            <a:endParaRPr lang="ru-RU" sz="3600" b="1" dirty="0"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3733800" cy="762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PRESENT SIMPLE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355976" y="1412776"/>
            <a:ext cx="4608512" cy="7920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PRESENT CONTINUOUS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67544" y="2276872"/>
            <a:ext cx="3744416" cy="41764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sz="3000" b="1" dirty="0">
                <a:latin typeface="Comic Sans MS" pitchFamily="66" charset="0"/>
              </a:rPr>
              <a:t>always </a:t>
            </a:r>
            <a:endParaRPr lang="en-US" sz="3000" dirty="0">
              <a:latin typeface="Comic Sans MS" pitchFamily="66" charset="0"/>
            </a:endParaRPr>
          </a:p>
          <a:p>
            <a:r>
              <a:rPr lang="en-US" sz="3000" b="1" dirty="0" smtClean="0">
                <a:latin typeface="Comic Sans MS" pitchFamily="66" charset="0"/>
              </a:rPr>
              <a:t>every day</a:t>
            </a:r>
            <a:endParaRPr lang="en-US" sz="3000" dirty="0">
              <a:latin typeface="Comic Sans MS" pitchFamily="66" charset="0"/>
            </a:endParaRPr>
          </a:p>
          <a:p>
            <a:r>
              <a:rPr lang="en-US" sz="3000" b="1" dirty="0">
                <a:latin typeface="Comic Sans MS" pitchFamily="66" charset="0"/>
              </a:rPr>
              <a:t>often </a:t>
            </a:r>
            <a:r>
              <a:rPr lang="en-US" sz="3000" b="1" dirty="0" smtClean="0">
                <a:latin typeface="Comic Sans MS" pitchFamily="66" charset="0"/>
              </a:rPr>
              <a:t> </a:t>
            </a:r>
            <a:endParaRPr lang="en-US" sz="3000" dirty="0">
              <a:latin typeface="Comic Sans MS" pitchFamily="66" charset="0"/>
            </a:endParaRPr>
          </a:p>
          <a:p>
            <a:r>
              <a:rPr lang="en-US" sz="3000" b="1" dirty="0">
                <a:latin typeface="Comic Sans MS" pitchFamily="66" charset="0"/>
              </a:rPr>
              <a:t>usually </a:t>
            </a:r>
            <a:endParaRPr lang="en-US" sz="3000" dirty="0">
              <a:latin typeface="Comic Sans MS" pitchFamily="66" charset="0"/>
            </a:endParaRPr>
          </a:p>
          <a:p>
            <a:r>
              <a:rPr lang="en-US" sz="3000" b="1" dirty="0">
                <a:latin typeface="Comic Sans MS" pitchFamily="66" charset="0"/>
              </a:rPr>
              <a:t>sometimes </a:t>
            </a:r>
            <a:endParaRPr lang="en-US" sz="3000" dirty="0">
              <a:latin typeface="Comic Sans MS" pitchFamily="66" charset="0"/>
            </a:endParaRPr>
          </a:p>
          <a:p>
            <a:r>
              <a:rPr lang="en-US" sz="3000" b="1" dirty="0">
                <a:latin typeface="Comic Sans MS" pitchFamily="66" charset="0"/>
              </a:rPr>
              <a:t>seldom </a:t>
            </a:r>
            <a:endParaRPr lang="en-US" sz="3000" dirty="0">
              <a:latin typeface="Comic Sans MS" pitchFamily="66" charset="0"/>
            </a:endParaRPr>
          </a:p>
          <a:p>
            <a:r>
              <a:rPr lang="en-US" sz="3000" b="1" dirty="0">
                <a:latin typeface="Comic Sans MS" pitchFamily="66" charset="0"/>
              </a:rPr>
              <a:t>never </a:t>
            </a:r>
            <a:endParaRPr lang="en-US" sz="3000" dirty="0">
              <a:latin typeface="Comic Sans MS" pitchFamily="66" charset="0"/>
            </a:endParaRPr>
          </a:p>
          <a:p>
            <a:r>
              <a:rPr lang="en-US" sz="3000" b="1" dirty="0">
                <a:latin typeface="Comic Sans MS" pitchFamily="66" charset="0"/>
              </a:rPr>
              <a:t>first </a:t>
            </a:r>
            <a:endParaRPr lang="en-US" sz="3000" dirty="0">
              <a:latin typeface="Comic Sans MS" pitchFamily="66" charset="0"/>
            </a:endParaRPr>
          </a:p>
          <a:p>
            <a:r>
              <a:rPr lang="en-US" sz="3000" b="1" dirty="0" smtClean="0">
                <a:latin typeface="Comic Sans MS" pitchFamily="66" charset="0"/>
              </a:rPr>
              <a:t>on </a:t>
            </a:r>
            <a:r>
              <a:rPr lang="en-US" sz="3000" b="1" dirty="0" smtClean="0">
                <a:latin typeface="Comic Sans MS" pitchFamily="66" charset="0"/>
              </a:rPr>
              <a:t>Fridays…</a:t>
            </a:r>
            <a:endParaRPr lang="en-US" sz="3000" dirty="0">
              <a:latin typeface="Comic Sans MS" pitchFamily="66" charset="0"/>
            </a:endParaRP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4"/>
          </p:nvPr>
        </p:nvSpPr>
        <p:spPr>
          <a:xfrm>
            <a:off x="4355976" y="2348880"/>
            <a:ext cx="4536504" cy="41044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>
                <a:latin typeface="Comic Sans MS" pitchFamily="66" charset="0"/>
              </a:rPr>
              <a:t>at the moment </a:t>
            </a:r>
          </a:p>
          <a:p>
            <a:r>
              <a:rPr lang="en-US" b="1" dirty="0">
                <a:latin typeface="Comic Sans MS" pitchFamily="66" charset="0"/>
              </a:rPr>
              <a:t>at this moment </a:t>
            </a:r>
          </a:p>
          <a:p>
            <a:r>
              <a:rPr lang="en-US" b="1" dirty="0">
                <a:latin typeface="Comic Sans MS" pitchFamily="66" charset="0"/>
              </a:rPr>
              <a:t>today </a:t>
            </a:r>
          </a:p>
          <a:p>
            <a:r>
              <a:rPr lang="en-US" b="1" dirty="0">
                <a:latin typeface="Comic Sans MS" pitchFamily="66" charset="0"/>
              </a:rPr>
              <a:t>now </a:t>
            </a:r>
          </a:p>
          <a:p>
            <a:r>
              <a:rPr lang="en-US" b="1" dirty="0">
                <a:latin typeface="Comic Sans MS" pitchFamily="66" charset="0"/>
              </a:rPr>
              <a:t>right now </a:t>
            </a:r>
          </a:p>
          <a:p>
            <a:r>
              <a:rPr lang="en-US" b="1" dirty="0">
                <a:latin typeface="Comic Sans MS" pitchFamily="66" charset="0"/>
              </a:rPr>
              <a:t>Listen! </a:t>
            </a:r>
          </a:p>
          <a:p>
            <a:r>
              <a:rPr lang="en-US" b="1" dirty="0">
                <a:latin typeface="Comic Sans MS" pitchFamily="66" charset="0"/>
              </a:rPr>
              <a:t>Look! </a:t>
            </a:r>
          </a:p>
          <a:p>
            <a:pPr marL="0" indent="0">
              <a:buNone/>
            </a:pPr>
            <a:endParaRPr lang="ru-RU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2820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6000" dirty="0" smtClean="0">
                <a:latin typeface="Comic Sans MS" pitchFamily="66" charset="0"/>
              </a:rPr>
              <a:t>Образование</a:t>
            </a:r>
            <a:endParaRPr lang="ru-RU" sz="6000" dirty="0"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556792"/>
            <a:ext cx="3733800" cy="762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200" dirty="0">
                <a:latin typeface="Comic Sans MS" pitchFamily="66" charset="0"/>
              </a:rPr>
              <a:t>Present </a:t>
            </a:r>
            <a:r>
              <a:rPr lang="en-US" sz="3200" dirty="0" smtClean="0">
                <a:latin typeface="Comic Sans MS" pitchFamily="66" charset="0"/>
              </a:rPr>
              <a:t>Simple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499992" y="1556792"/>
            <a:ext cx="4165848" cy="7200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200" dirty="0">
                <a:latin typeface="Comic Sans MS" pitchFamily="66" charset="0"/>
              </a:rPr>
              <a:t>Present </a:t>
            </a:r>
            <a:r>
              <a:rPr lang="en-US" sz="3200" dirty="0" smtClean="0">
                <a:latin typeface="Comic Sans MS" pitchFamily="66" charset="0"/>
              </a:rPr>
              <a:t>Continuous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179512" y="2420888"/>
            <a:ext cx="4021832" cy="3886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atin typeface="+mj-lt"/>
              </a:rPr>
              <a:t>утвердительная форма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       </a:t>
            </a:r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V/V-s,-</a:t>
            </a:r>
            <a:r>
              <a:rPr lang="en-US" b="1" dirty="0" err="1" smtClean="0">
                <a:solidFill>
                  <a:srgbClr val="C00000"/>
                </a:solidFill>
                <a:latin typeface="Comic Sans MS" pitchFamily="66" charset="0"/>
              </a:rPr>
              <a:t>es</a:t>
            </a:r>
            <a:endParaRPr lang="en-US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en-US" b="1" dirty="0" smtClean="0">
              <a:latin typeface="Comic Sans MS" pitchFamily="66" charset="0"/>
            </a:endParaRPr>
          </a:p>
          <a:p>
            <a:r>
              <a:rPr lang="ru-RU" dirty="0" smtClean="0">
                <a:latin typeface="+mj-lt"/>
              </a:rPr>
              <a:t>отрицательная форма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       </a:t>
            </a:r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don’t/doesn’t + V</a:t>
            </a:r>
          </a:p>
          <a:p>
            <a:pPr marL="0" indent="0">
              <a:buNone/>
            </a:pPr>
            <a:endParaRPr lang="en-US" b="1" dirty="0" smtClean="0">
              <a:latin typeface="Comic Sans MS" pitchFamily="66" charset="0"/>
            </a:endParaRPr>
          </a:p>
          <a:p>
            <a:r>
              <a:rPr lang="ru-RU" dirty="0" smtClean="0">
                <a:latin typeface="+mj-lt"/>
              </a:rPr>
              <a:t>вопросительная форма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Do/Does … V…?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4"/>
          </p:nvPr>
        </p:nvSpPr>
        <p:spPr>
          <a:xfrm>
            <a:off x="4572000" y="2420888"/>
            <a:ext cx="4320480" cy="3886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>
                <a:latin typeface="+mj-lt"/>
              </a:rPr>
              <a:t>утвердительная форма</a:t>
            </a:r>
          </a:p>
          <a:p>
            <a:pPr marL="0" indent="0">
              <a:buNone/>
            </a:pPr>
            <a:r>
              <a:rPr lang="en-US" dirty="0" smtClean="0"/>
              <a:t>          </a:t>
            </a:r>
            <a:r>
              <a:rPr lang="en-US" b="1" dirty="0" err="1" smtClean="0">
                <a:solidFill>
                  <a:srgbClr val="C00000"/>
                </a:solidFill>
                <a:latin typeface="Comic Sans MS" pitchFamily="66" charset="0"/>
              </a:rPr>
              <a:t>am,is,are</a:t>
            </a:r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 + V-</a:t>
            </a:r>
            <a:r>
              <a:rPr lang="en-US" b="1" dirty="0" err="1" smtClean="0">
                <a:solidFill>
                  <a:srgbClr val="C00000"/>
                </a:solidFill>
                <a:latin typeface="Comic Sans MS" pitchFamily="66" charset="0"/>
              </a:rPr>
              <a:t>ing</a:t>
            </a:r>
            <a:endParaRPr lang="en-US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ru-RU" b="1" dirty="0" smtClean="0">
              <a:latin typeface="Comic Sans MS" pitchFamily="66" charset="0"/>
            </a:endParaRPr>
          </a:p>
          <a:p>
            <a:r>
              <a:rPr lang="ru-RU" dirty="0"/>
              <a:t>отрицательная форма</a:t>
            </a:r>
          </a:p>
          <a:p>
            <a:pPr marL="0" indent="0">
              <a:buNone/>
            </a:pPr>
            <a:r>
              <a:rPr lang="en-US" b="1" dirty="0" smtClean="0">
                <a:latin typeface="Comic Sans MS" pitchFamily="66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mic Sans MS" pitchFamily="66" charset="0"/>
              </a:rPr>
              <a:t>am,is,are</a:t>
            </a:r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 + not + V-</a:t>
            </a:r>
            <a:r>
              <a:rPr lang="en-US" b="1" dirty="0" err="1" smtClean="0">
                <a:solidFill>
                  <a:srgbClr val="C00000"/>
                </a:solidFill>
                <a:latin typeface="Comic Sans MS" pitchFamily="66" charset="0"/>
              </a:rPr>
              <a:t>ing</a:t>
            </a:r>
            <a:endParaRPr lang="en-US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ru-RU" b="1" dirty="0" smtClean="0">
              <a:latin typeface="Comic Sans MS" pitchFamily="66" charset="0"/>
            </a:endParaRPr>
          </a:p>
          <a:p>
            <a:r>
              <a:rPr lang="ru-RU" dirty="0"/>
              <a:t>вопросительная форма</a:t>
            </a:r>
          </a:p>
          <a:p>
            <a:pPr marL="0" indent="0" algn="ctr">
              <a:buNone/>
            </a:pPr>
            <a:r>
              <a:rPr lang="en-US" b="1" dirty="0" smtClean="0">
                <a:latin typeface="Comic Sans MS" pitchFamily="66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mic Sans MS" pitchFamily="66" charset="0"/>
              </a:rPr>
              <a:t>Am,Is,Are</a:t>
            </a:r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 … V-</a:t>
            </a:r>
            <a:r>
              <a:rPr lang="en-US" b="1" dirty="0" err="1" smtClean="0">
                <a:solidFill>
                  <a:srgbClr val="C00000"/>
                </a:solidFill>
                <a:latin typeface="Comic Sans MS" pitchFamily="66" charset="0"/>
              </a:rPr>
              <a:t>ing</a:t>
            </a:r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 …?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5622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476672"/>
            <a:ext cx="3733800" cy="762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PRESENT SIMPLE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427984" y="476672"/>
            <a:ext cx="4608512" cy="7920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PRESENT CONTINUOUS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107504" y="1556792"/>
            <a:ext cx="4176464" cy="51125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err="1">
                <a:latin typeface="Comic Sans MS" pitchFamily="66" charset="0"/>
              </a:rPr>
              <a:t>Water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Comic Sans MS" pitchFamily="66" charset="0"/>
              </a:rPr>
              <a:t>boils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at</a:t>
            </a:r>
            <a:r>
              <a:rPr lang="ru-RU" dirty="0">
                <a:latin typeface="Comic Sans MS" pitchFamily="66" charset="0"/>
              </a:rPr>
              <a:t> 100 </a:t>
            </a:r>
            <a:r>
              <a:rPr lang="ru-RU" dirty="0" err="1">
                <a:latin typeface="Comic Sans MS" pitchFamily="66" charset="0"/>
              </a:rPr>
              <a:t>degrees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celsius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Обычно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вода кипит при 100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градусах</a:t>
            </a:r>
            <a:endParaRPr lang="en-US" dirty="0" smtClean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  <a:p>
            <a:r>
              <a:rPr lang="ru-RU" dirty="0" err="1">
                <a:latin typeface="Comic Sans MS" pitchFamily="66" charset="0"/>
              </a:rPr>
              <a:t>Excuse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me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solidFill>
                  <a:srgbClr val="C00000"/>
                </a:solidFill>
                <a:latin typeface="Comic Sans MS" pitchFamily="66" charset="0"/>
              </a:rPr>
              <a:t>do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you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Comic Sans MS" pitchFamily="66" charset="0"/>
              </a:rPr>
              <a:t>speak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English</a:t>
            </a:r>
            <a:r>
              <a:rPr lang="ru-RU" dirty="0">
                <a:latin typeface="Comic Sans MS" pitchFamily="66" charset="0"/>
              </a:rPr>
              <a:t>?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Извините, вы говорите на </a:t>
            </a:r>
            <a:r>
              <a:rPr lang="ru-RU" dirty="0">
                <a:latin typeface="Comic Sans MS" pitchFamily="66" charset="0"/>
              </a:rPr>
              <a:t>английском?(вообще</a:t>
            </a:r>
            <a:r>
              <a:rPr lang="ru-RU" dirty="0" smtClean="0">
                <a:latin typeface="Comic Sans MS" pitchFamily="66" charset="0"/>
              </a:rPr>
              <a:t>)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It 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doesn't</a:t>
            </a:r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often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rain</a:t>
            </a:r>
            <a:r>
              <a:rPr lang="en-US" dirty="0" smtClean="0">
                <a:latin typeface="Comic Sans MS" pitchFamily="66" charset="0"/>
              </a:rPr>
              <a:t> in </a:t>
            </a:r>
            <a:r>
              <a:rPr lang="en-US" dirty="0">
                <a:latin typeface="Comic Sans MS" pitchFamily="66" charset="0"/>
              </a:rPr>
              <a:t>summer. </a:t>
            </a: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Обычно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летом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не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идут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дожди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endParaRPr lang="ru-RU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4"/>
          </p:nvPr>
        </p:nvSpPr>
        <p:spPr>
          <a:xfrm>
            <a:off x="4427984" y="1556792"/>
            <a:ext cx="4608512" cy="51125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dirty="0">
                <a:latin typeface="Comic Sans MS" pitchFamily="66" charset="0"/>
              </a:rPr>
              <a:t>The water 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is boiling</a:t>
            </a:r>
            <a:r>
              <a:rPr lang="en-US" dirty="0">
                <a:latin typeface="Comic Sans MS" pitchFamily="66" charset="0"/>
              </a:rPr>
              <a:t>. Can you turn it off? </a:t>
            </a: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Вода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кипит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в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данный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момент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.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Выключи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ее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.</a:t>
            </a:r>
            <a:endParaRPr lang="en-US" dirty="0" smtClean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Listen to those people. What language 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are</a:t>
            </a:r>
            <a:r>
              <a:rPr lang="en-US" dirty="0">
                <a:latin typeface="Comic Sans MS" pitchFamily="66" charset="0"/>
              </a:rPr>
              <a:t> they 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speaking</a:t>
            </a:r>
            <a:r>
              <a:rPr lang="en-US" dirty="0">
                <a:latin typeface="Comic Sans MS" pitchFamily="66" charset="0"/>
              </a:rPr>
              <a:t>? </a:t>
            </a: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Послушай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.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На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каком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языке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они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говорят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?(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сейчас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)</a:t>
            </a:r>
          </a:p>
          <a:p>
            <a:r>
              <a:rPr lang="en-US" dirty="0">
                <a:latin typeface="Comic Sans MS" pitchFamily="66" charset="0"/>
              </a:rPr>
              <a:t>Let's go out. It 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isn't raining</a:t>
            </a:r>
            <a:r>
              <a:rPr lang="en-US" dirty="0">
                <a:latin typeface="Comic Sans MS" pitchFamily="66" charset="0"/>
              </a:rPr>
              <a:t> now. </a:t>
            </a: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Пойдем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на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улицу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.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Дождя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нет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.(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сейчас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)</a:t>
            </a:r>
            <a:endParaRPr lang="ru-RU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3251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7724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 err="1">
                <a:latin typeface="Comic Sans MS" pitchFamily="66" charset="0"/>
              </a:rPr>
              <a:t>Раскройте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скобки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употребляя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глаголы</a:t>
            </a:r>
            <a:r>
              <a:rPr lang="en-US" sz="2800" dirty="0">
                <a:latin typeface="Comic Sans MS" pitchFamily="66" charset="0"/>
              </a:rPr>
              <a:t> в Present Continuous </a:t>
            </a:r>
            <a:r>
              <a:rPr lang="en-US" sz="2800" dirty="0" err="1">
                <a:latin typeface="Comic Sans MS" pitchFamily="66" charset="0"/>
              </a:rPr>
              <a:t>или</a:t>
            </a:r>
            <a:r>
              <a:rPr lang="en-US" sz="2800" dirty="0">
                <a:latin typeface="Comic Sans MS" pitchFamily="66" charset="0"/>
              </a:rPr>
              <a:t> Present Simple.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568952" cy="5184576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His </a:t>
            </a:r>
            <a:r>
              <a:rPr lang="en-US" sz="3200" dirty="0">
                <a:latin typeface="Comic Sans MS" pitchFamily="66" charset="0"/>
              </a:rPr>
              <a:t>father (not to watch) TV at the moment. He (to sleep) because he (to be) tired. </a:t>
            </a:r>
          </a:p>
          <a:p>
            <a:r>
              <a:rPr lang="en-US" sz="3200" dirty="0">
                <a:latin typeface="Comic Sans MS" pitchFamily="66" charset="0"/>
              </a:rPr>
              <a:t> Pat (not to cook) dinner at the moment. She (</a:t>
            </a:r>
            <a:r>
              <a:rPr lang="en-US" sz="3200" dirty="0" smtClean="0">
                <a:latin typeface="Comic Sans MS" pitchFamily="66" charset="0"/>
              </a:rPr>
              <a:t>to cook) </a:t>
            </a:r>
            <a:r>
              <a:rPr lang="en-US" sz="3200" dirty="0">
                <a:latin typeface="Comic Sans MS" pitchFamily="66" charset="0"/>
              </a:rPr>
              <a:t>dinner every Monday.  </a:t>
            </a:r>
          </a:p>
          <a:p>
            <a:r>
              <a:rPr lang="en-US" sz="3200" dirty="0">
                <a:latin typeface="Comic Sans MS" pitchFamily="66" charset="0"/>
              </a:rPr>
              <a:t> I (not to drink) coffee now. I (to write) an English exercise. </a:t>
            </a:r>
          </a:p>
          <a:p>
            <a:r>
              <a:rPr lang="en-US" sz="3200" dirty="0">
                <a:latin typeface="Comic Sans MS" pitchFamily="66" charset="0"/>
              </a:rPr>
              <a:t>I (not to drink) coffee in the evening. I (to drink) coffee in the morning. </a:t>
            </a:r>
          </a:p>
          <a:p>
            <a:pPr marL="0" indent="0">
              <a:buNone/>
            </a:pPr>
            <a:endParaRPr lang="en-US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729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 err="1">
                <a:latin typeface="Comic Sans MS" pitchFamily="66" charset="0"/>
              </a:rPr>
              <a:t>Раскройте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скобки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употребляя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глаголы</a:t>
            </a:r>
            <a:r>
              <a:rPr lang="en-US" sz="2800" dirty="0">
                <a:latin typeface="Comic Sans MS" pitchFamily="66" charset="0"/>
              </a:rPr>
              <a:t> в Present Continuous </a:t>
            </a:r>
            <a:r>
              <a:rPr lang="en-US" sz="2800" dirty="0" err="1">
                <a:latin typeface="Comic Sans MS" pitchFamily="66" charset="0"/>
              </a:rPr>
              <a:t>или</a:t>
            </a:r>
            <a:r>
              <a:rPr lang="en-US" sz="2800" dirty="0">
                <a:latin typeface="Comic Sans MS" pitchFamily="66" charset="0"/>
              </a:rPr>
              <a:t> Present Simple.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424936" cy="4824536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 pitchFamily="66" charset="0"/>
              </a:rPr>
              <a:t>Your friend (to do) his homework now? </a:t>
            </a:r>
          </a:p>
          <a:p>
            <a:r>
              <a:rPr lang="en-US" sz="3200" dirty="0">
                <a:latin typeface="Comic Sans MS" pitchFamily="66" charset="0"/>
              </a:rPr>
              <a:t> Your friend (to go) to school in the morning? </a:t>
            </a:r>
          </a:p>
          <a:p>
            <a:r>
              <a:rPr lang="en-US" sz="3200" dirty="0">
                <a:latin typeface="Comic Sans MS" pitchFamily="66" charset="0"/>
              </a:rPr>
              <a:t> Look! The baby (to sleep). </a:t>
            </a:r>
          </a:p>
          <a:p>
            <a:r>
              <a:rPr lang="en-US" sz="3200" dirty="0">
                <a:latin typeface="Comic Sans MS" pitchFamily="66" charset="0"/>
              </a:rPr>
              <a:t>The baby always (to sleep) after dinner. </a:t>
            </a:r>
          </a:p>
          <a:p>
            <a:r>
              <a:rPr lang="en-US" sz="3200" dirty="0">
                <a:latin typeface="Comic Sans MS" pitchFamily="66" charset="0"/>
              </a:rPr>
              <a:t> My grandmother (not to work). She is on pension. </a:t>
            </a:r>
          </a:p>
          <a:p>
            <a:r>
              <a:rPr lang="en-US" sz="3200" dirty="0">
                <a:latin typeface="Comic Sans MS" pitchFamily="66" charset="0"/>
              </a:rPr>
              <a:t> My father (not to sleep) now. He (to work) in the garden. </a:t>
            </a:r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348074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Людмила\Мои документы\Мои рисунки\Сканер\2014-11-09 сканирование\сканирование 0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280" y="332656"/>
            <a:ext cx="8296192" cy="2808312"/>
          </a:xfrm>
          <a:prstGeom prst="rect">
            <a:avLst/>
          </a:prstGeom>
          <a:noFill/>
        </p:spPr>
      </p:pic>
      <p:pic>
        <p:nvPicPr>
          <p:cNvPr id="4099" name="Picture 3" descr="C:\Documents and Settings\Людмила\Мои документы\Мои рисунки\Сканер\2014-11-09 сканирование\сканирование 00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501008"/>
            <a:ext cx="8352928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70609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Comic Sans MS" pitchFamily="66" charset="0"/>
              </a:rPr>
              <a:t>ОТВЕТЫ: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628800"/>
            <a:ext cx="8928992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Comic Sans MS" pitchFamily="66" charset="0"/>
              </a:rPr>
              <a:t>1. His father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is not  watching </a:t>
            </a:r>
            <a:r>
              <a:rPr lang="en-US" sz="3200" dirty="0">
                <a:latin typeface="Comic Sans MS" pitchFamily="66" charset="0"/>
              </a:rPr>
              <a:t>TV at the moment. He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is sleeping </a:t>
            </a:r>
            <a:r>
              <a:rPr lang="en-US" sz="3200" dirty="0">
                <a:latin typeface="Comic Sans MS" pitchFamily="66" charset="0"/>
              </a:rPr>
              <a:t>because he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is</a:t>
            </a:r>
            <a:r>
              <a:rPr lang="en-US" sz="3200" dirty="0">
                <a:latin typeface="Comic Sans MS" pitchFamily="66" charset="0"/>
              </a:rPr>
              <a:t> tired. </a:t>
            </a:r>
            <a:br>
              <a:rPr lang="en-US" sz="3200" dirty="0">
                <a:latin typeface="Comic Sans MS" pitchFamily="66" charset="0"/>
              </a:rPr>
            </a:br>
            <a:r>
              <a:rPr lang="en-US" sz="3200" dirty="0">
                <a:latin typeface="Comic Sans MS" pitchFamily="66" charset="0"/>
              </a:rPr>
              <a:t>2. Pat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is not cooking </a:t>
            </a:r>
            <a:r>
              <a:rPr lang="en-US" sz="3200" dirty="0">
                <a:latin typeface="Comic Sans MS" pitchFamily="66" charset="0"/>
              </a:rPr>
              <a:t>dinner at the moment. She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cooks</a:t>
            </a:r>
            <a:r>
              <a:rPr lang="en-US" sz="3200" dirty="0">
                <a:latin typeface="Comic Sans MS" pitchFamily="66" charset="0"/>
              </a:rPr>
              <a:t> dinner every Monday.  </a:t>
            </a:r>
            <a:br>
              <a:rPr lang="en-US" sz="3200" dirty="0">
                <a:latin typeface="Comic Sans MS" pitchFamily="66" charset="0"/>
              </a:rPr>
            </a:br>
            <a:r>
              <a:rPr lang="en-US" sz="3200" dirty="0">
                <a:latin typeface="Comic Sans MS" pitchFamily="66" charset="0"/>
              </a:rPr>
              <a:t>3.  I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am not drinking </a:t>
            </a:r>
            <a:r>
              <a:rPr lang="en-US" sz="3200" dirty="0">
                <a:latin typeface="Comic Sans MS" pitchFamily="66" charset="0"/>
              </a:rPr>
              <a:t>coffee now. I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am writing </a:t>
            </a:r>
            <a:r>
              <a:rPr lang="en-US" sz="3200" dirty="0">
                <a:latin typeface="Comic Sans MS" pitchFamily="66" charset="0"/>
              </a:rPr>
              <a:t>an English exercise. </a:t>
            </a:r>
            <a:br>
              <a:rPr lang="en-US" sz="3200" dirty="0">
                <a:latin typeface="Comic Sans MS" pitchFamily="66" charset="0"/>
              </a:rPr>
            </a:br>
            <a:r>
              <a:rPr lang="en-US" sz="3200" dirty="0">
                <a:latin typeface="Comic Sans MS" pitchFamily="66" charset="0"/>
              </a:rPr>
              <a:t>4. I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don’t drink </a:t>
            </a:r>
            <a:r>
              <a:rPr lang="en-US" sz="3200" dirty="0">
                <a:latin typeface="Comic Sans MS" pitchFamily="66" charset="0"/>
              </a:rPr>
              <a:t>coffee in the evening. I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drink</a:t>
            </a:r>
            <a:r>
              <a:rPr lang="en-US" sz="3200" dirty="0">
                <a:latin typeface="Comic Sans MS" pitchFamily="66" charset="0"/>
              </a:rPr>
              <a:t> coffee in the morning. </a:t>
            </a:r>
            <a:br>
              <a:rPr lang="en-US" sz="3200" dirty="0">
                <a:latin typeface="Comic Sans MS" pitchFamily="66" charset="0"/>
              </a:rPr>
            </a:br>
            <a:r>
              <a:rPr lang="en-US" sz="3200" dirty="0" smtClean="0">
                <a:latin typeface="Comic Sans MS" pitchFamily="66" charset="0"/>
              </a:rPr>
              <a:t> </a:t>
            </a:r>
            <a:endParaRPr lang="ru-RU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59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214</TotalTime>
  <Words>293</Words>
  <Application>Microsoft Office PowerPoint</Application>
  <PresentationFormat>Экран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Present Simple/ Present Continuous</vt:lpstr>
      <vt:lpstr>Слайд 2</vt:lpstr>
      <vt:lpstr>Слова-показатели</vt:lpstr>
      <vt:lpstr>Образование</vt:lpstr>
      <vt:lpstr>Слайд 5</vt:lpstr>
      <vt:lpstr>Раскройте скобки, употребляя глаголы в Present Continuous или Present Simple. </vt:lpstr>
      <vt:lpstr>Раскройте скобки, употребляя глаголы в Present Continuous или Present Simple. </vt:lpstr>
      <vt:lpstr>Слайд 8</vt:lpstr>
      <vt:lpstr>ОТВЕТЫ:</vt:lpstr>
      <vt:lpstr>ОТВЕТЫ: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Simple/ Present Continuous</dc:title>
  <dc:creator>Аня</dc:creator>
  <cp:lastModifiedBy>Кирилл</cp:lastModifiedBy>
  <cp:revision>27</cp:revision>
  <dcterms:created xsi:type="dcterms:W3CDTF">2012-01-24T13:53:21Z</dcterms:created>
  <dcterms:modified xsi:type="dcterms:W3CDTF">2022-02-06T21:02:06Z</dcterms:modified>
</cp:coreProperties>
</file>