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2" r:id="rId4"/>
    <p:sldId id="263" r:id="rId5"/>
    <p:sldId id="259" r:id="rId6"/>
    <p:sldId id="264" r:id="rId7"/>
    <p:sldId id="258" r:id="rId8"/>
    <p:sldId id="266" r:id="rId9"/>
    <p:sldId id="267" r:id="rId10"/>
    <p:sldId id="268" r:id="rId11"/>
    <p:sldId id="265" r:id="rId1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 snapToGrid="0">
      <p:cViewPr varScale="1">
        <p:scale>
          <a:sx n="80" d="100"/>
          <a:sy n="80" d="100"/>
        </p:scale>
        <p:origin x="-96" y="-57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1C917-74B8-4023-BE53-FAB923520FA7}" type="datetimeFigureOut">
              <a:rPr lang="ru-RU" smtClean="0"/>
              <a:pPr/>
              <a:t>06.09.2018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20B9EC-EC3E-4E91-BA8C-35CFAB3BD98E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6796547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1C917-74B8-4023-BE53-FAB923520FA7}" type="datetimeFigureOut">
              <a:rPr lang="ru-RU" smtClean="0"/>
              <a:pPr/>
              <a:t>06.09.2018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20B9EC-EC3E-4E91-BA8C-35CFAB3BD98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2911510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1C917-74B8-4023-BE53-FAB923520FA7}" type="datetimeFigureOut">
              <a:rPr lang="ru-RU" smtClean="0"/>
              <a:pPr/>
              <a:t>06.09.2018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20B9EC-EC3E-4E91-BA8C-35CFAB3BD98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0993977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1C917-74B8-4023-BE53-FAB923520FA7}" type="datetimeFigureOut">
              <a:rPr lang="ru-RU" smtClean="0"/>
              <a:pPr/>
              <a:t>06.09.2018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20B9EC-EC3E-4E91-BA8C-35CFAB3BD98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0382593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1C917-74B8-4023-BE53-FAB923520FA7}" type="datetimeFigureOut">
              <a:rPr lang="ru-RU" smtClean="0"/>
              <a:pPr/>
              <a:t>06.09.2018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20B9EC-EC3E-4E91-BA8C-35CFAB3BD98E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1073465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1C917-74B8-4023-BE53-FAB923520FA7}" type="datetimeFigureOut">
              <a:rPr lang="ru-RU" smtClean="0"/>
              <a:pPr/>
              <a:t>06.09.2018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20B9EC-EC3E-4E91-BA8C-35CFAB3BD98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0297418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1C917-74B8-4023-BE53-FAB923520FA7}" type="datetimeFigureOut">
              <a:rPr lang="ru-RU" smtClean="0"/>
              <a:pPr/>
              <a:t>06.09.2018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20B9EC-EC3E-4E91-BA8C-35CFAB3BD98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9125733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1C917-74B8-4023-BE53-FAB923520FA7}" type="datetimeFigureOut">
              <a:rPr lang="ru-RU" smtClean="0"/>
              <a:pPr/>
              <a:t>06.09.2018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20B9EC-EC3E-4E91-BA8C-35CFAB3BD98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4976195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1C917-74B8-4023-BE53-FAB923520FA7}" type="datetimeFigureOut">
              <a:rPr lang="ru-RU" smtClean="0"/>
              <a:pPr/>
              <a:t>06.09.2018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20B9EC-EC3E-4E91-BA8C-35CFAB3BD98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7172143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BAE1C917-74B8-4023-BE53-FAB923520FA7}" type="datetimeFigureOut">
              <a:rPr lang="ru-RU" smtClean="0"/>
              <a:pPr/>
              <a:t>06.09.2018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620B9EC-EC3E-4E91-BA8C-35CFAB3BD98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9248488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1C917-74B8-4023-BE53-FAB923520FA7}" type="datetimeFigureOut">
              <a:rPr lang="ru-RU" smtClean="0"/>
              <a:pPr/>
              <a:t>06.09.2018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20B9EC-EC3E-4E91-BA8C-35CFAB3BD98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975817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BAE1C917-74B8-4023-BE53-FAB923520FA7}" type="datetimeFigureOut">
              <a:rPr lang="ru-RU" smtClean="0"/>
              <a:pPr/>
              <a:t>06.09.2018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9620B9EC-EC3E-4E91-BA8C-35CFAB3BD98E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9407881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6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6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6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6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6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6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9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Тема: Представление информации.</a:t>
            </a:r>
            <a:endParaRPr lang="ru-RU" sz="9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endParaRPr lang="ru-RU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Березина Любовь Михайловна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77699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Шестнадцатеричная СС</a:t>
            </a:r>
            <a:endParaRPr lang="ru-RU" sz="4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4" name="Объект 3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ru-RU" sz="40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Свернутая форма:</a:t>
                </a:r>
                <a:endParaRPr lang="en-US" sz="4000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ru-RU" sz="40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z="40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4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𝑁</m:t>
                        </m:r>
                      </m:e>
                      <m:sub>
                        <m:r>
                          <a:rPr lang="ru-RU" sz="4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16</m:t>
                        </m:r>
                      </m:sub>
                    </m:sSub>
                    <m:r>
                      <a:rPr lang="en-US" sz="4000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=22</m:t>
                    </m:r>
                    <m:r>
                      <a:rPr lang="en-US" sz="4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𝐵</m:t>
                    </m:r>
                  </m:oMath>
                </a14:m>
                <a:endParaRPr lang="ru-RU" sz="4000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ru-RU" sz="40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Развернутая форма:</a:t>
                </a:r>
                <a:endParaRPr lang="en-US" sz="4000" i="1" dirty="0" smtClean="0">
                  <a:solidFill>
                    <a:srgbClr val="000000"/>
                  </a:solidFill>
                  <a:latin typeface="Cambria Math" panose="02040503050406030204" pitchFamily="18" charset="0"/>
                  <a:cs typeface="Times New Roman" panose="02020603050405020304" pitchFamily="18" charset="0"/>
                </a:endParaRPr>
              </a:p>
              <a:p>
                <a:pPr lvl="0">
                  <a:buClr>
                    <a:srgbClr val="E48312"/>
                  </a:buClr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ru-RU" sz="4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4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𝑁</m:t>
                        </m:r>
                      </m:e>
                      <m:sub>
                        <m:r>
                          <a:rPr lang="ru-RU" sz="4000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16</m:t>
                        </m:r>
                      </m:sub>
                    </m:sSub>
                    <m:r>
                      <a:rPr lang="en-US" sz="40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en-US" sz="4000" b="0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2∗</m:t>
                    </m:r>
                    <m:sSup>
                      <m:sSupPr>
                        <m:ctrlPr>
                          <a:rPr lang="en-US" sz="4000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4000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16</m:t>
                        </m:r>
                      </m:e>
                      <m:sup>
                        <m:r>
                          <a:rPr lang="en-US" sz="4000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en-US" sz="4000" b="0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+2∗</m:t>
                    </m:r>
                    <m:sSup>
                      <m:sSupPr>
                        <m:ctrlPr>
                          <a:rPr lang="en-US" sz="4000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4000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16</m:t>
                        </m:r>
                      </m:e>
                      <m:sup>
                        <m:r>
                          <a:rPr lang="en-US" sz="4000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sup>
                    </m:sSup>
                    <m:r>
                      <a:rPr lang="en-US" sz="4000" b="0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+11∗</m:t>
                    </m:r>
                    <m:sSup>
                      <m:sSupPr>
                        <m:ctrlPr>
                          <a:rPr lang="en-US" sz="4000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4000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16</m:t>
                        </m:r>
                      </m:e>
                      <m:sup>
                        <m:r>
                          <a:rPr lang="en-US" sz="4000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0</m:t>
                        </m:r>
                      </m:sup>
                    </m:sSup>
                  </m:oMath>
                </a14:m>
                <a:endParaRPr lang="ru-RU" sz="4000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endParaRPr lang="ru-RU" sz="40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4" name="Объект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758" t="-424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xmlns="" val="2472771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xmlns="" Requires="a14">
          <p:sp>
            <p:nvSpPr>
              <p:cNvPr id="2" name="Заголовок 1"/>
              <p:cNvSpPr>
                <a:spLocks noGrp="1"/>
              </p:cNvSpPr>
              <p:nvPr>
                <p:ph type="title"/>
              </p:nvPr>
            </p:nvSpPr>
            <p:spPr>
              <a:xfrm>
                <a:off x="1342941" y="5407243"/>
                <a:ext cx="10058400" cy="1450757"/>
              </a:xfrm>
            </p:spPr>
            <p:txBody>
              <a:bodyPr>
                <a:normAutofit fontScale="90000"/>
              </a:bodyPr>
              <a:lstStyle/>
              <a:p>
                <a:r>
                  <a:rPr lang="ru-RU" sz="4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Д/з</a:t>
                </a:r>
                <a:r>
                  <a:rPr lang="ru-RU" sz="440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 </a:t>
                </a:r>
                <a:r>
                  <a:rPr lang="ru-RU" sz="440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ru-RU" sz="440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ru-RU" sz="440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Записать </a:t>
                </a:r>
                <a:r>
                  <a:rPr lang="ru-RU" sz="4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числа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z="4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4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𝑁</m:t>
                        </m:r>
                      </m:e>
                      <m:sub>
                        <m:r>
                          <a:rPr lang="ru-RU" sz="4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b>
                    </m:sSub>
                    <m:r>
                      <a:rPr lang="en-US" sz="4400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ru-RU" sz="4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100101,</m:t>
                    </m:r>
                    <m:sSub>
                      <m:sSubPr>
                        <m:ctrlPr>
                          <a:rPr lang="ru-RU" sz="4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4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𝑁</m:t>
                        </m:r>
                      </m:e>
                      <m:sub>
                        <m:r>
                          <a:rPr lang="ru-RU" sz="4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8</m:t>
                        </m:r>
                      </m:sub>
                    </m:sSub>
                    <m:r>
                      <a:rPr lang="en-US" sz="4400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=1</m:t>
                    </m:r>
                    <m:r>
                      <a:rPr lang="ru-RU" sz="4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35,</m:t>
                    </m:r>
                    <m:sSub>
                      <m:sSubPr>
                        <m:ctrlPr>
                          <a:rPr lang="ru-RU" sz="4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4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𝑁</m:t>
                        </m:r>
                      </m:e>
                      <m:sub>
                        <m:r>
                          <a:rPr lang="ru-RU" sz="4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16</m:t>
                        </m:r>
                      </m:sub>
                    </m:sSub>
                    <m:r>
                      <a:rPr lang="en-US" sz="4400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ru-RU" sz="4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25</m:t>
                    </m:r>
                    <m:r>
                      <a:rPr lang="en-US" sz="4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𝐸</m:t>
                    </m:r>
                  </m:oMath>
                </a14:m>
                <a:r>
                  <a:rPr lang="en-US" sz="4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r>
                  <a:rPr lang="ru-RU" sz="4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в развернутом виде и посчитать соответствующее им десятичное число.</a:t>
                </a:r>
                <a:r>
                  <a:rPr lang="ru-RU" sz="40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ru-RU" sz="40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ru-RU" sz="40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ru-RU" sz="40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ru-RU" sz="40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ru-RU" sz="40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endParaRPr lang="ru-RU" sz="40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2" name="Заголовок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1342941" y="5407243"/>
                <a:ext cx="10058400" cy="1450757"/>
              </a:xfrm>
              <a:blipFill rotWithShape="0">
                <a:blip r:embed="rId2"/>
                <a:stretch>
                  <a:fillRect l="-2121" t="-15924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xmlns="" val="3736568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4400" b="1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Представление числовой информации в различных системах счисления.</a:t>
            </a:r>
            <a:endParaRPr lang="ru-RU" sz="4400" dirty="0">
              <a:solidFill>
                <a:schemeClr val="accent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4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Система счисления (СС) </a:t>
            </a:r>
            <a:r>
              <a:rPr lang="ru-RU" sz="4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это знаковая система, в которой числа записываются по определенным правилам с помощью знаков некоторого алфавита, называемых цифрами.</a:t>
            </a:r>
            <a:endParaRPr lang="ru-RU" sz="4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08258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405338" y="1152183"/>
            <a:ext cx="91730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СС</a:t>
            </a:r>
            <a:endParaRPr lang="ru-RU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cxnSp>
        <p:nvCxnSpPr>
          <p:cNvPr id="4" name="Прямая со стрелкой 3"/>
          <p:cNvCxnSpPr/>
          <p:nvPr/>
        </p:nvCxnSpPr>
        <p:spPr>
          <a:xfrm flipH="1">
            <a:off x="3480179" y="2074460"/>
            <a:ext cx="1746914" cy="9144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" name="Прямоугольник 4"/>
          <p:cNvSpPr/>
          <p:nvPr/>
        </p:nvSpPr>
        <p:spPr>
          <a:xfrm>
            <a:off x="1129558" y="2987807"/>
            <a:ext cx="4883068" cy="258532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Позиционные</a:t>
            </a:r>
          </a:p>
          <a:p>
            <a:pPr algn="ctr"/>
            <a:r>
              <a:rPr lang="ru-RU" sz="5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( </a:t>
            </a:r>
            <a:r>
              <a:rPr lang="ru-RU" sz="5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Десятичная, </a:t>
            </a:r>
          </a:p>
          <a:p>
            <a:pPr algn="ctr"/>
            <a:r>
              <a:rPr lang="ru-RU" sz="5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Двоичная и др.)</a:t>
            </a:r>
            <a:endParaRPr lang="ru-RU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cxnSp>
        <p:nvCxnSpPr>
          <p:cNvPr id="7" name="Прямая со стрелкой 6"/>
          <p:cNvCxnSpPr/>
          <p:nvPr/>
        </p:nvCxnSpPr>
        <p:spPr>
          <a:xfrm>
            <a:off x="6624359" y="2064477"/>
            <a:ext cx="2033517" cy="92333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Прямоугольник 7"/>
          <p:cNvSpPr/>
          <p:nvPr/>
        </p:nvSpPr>
        <p:spPr>
          <a:xfrm>
            <a:off x="6184767" y="2987807"/>
            <a:ext cx="5017719" cy="258532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Непозиционные</a:t>
            </a:r>
          </a:p>
          <a:p>
            <a:pPr algn="ctr"/>
            <a:r>
              <a:rPr lang="ru-RU" sz="5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( </a:t>
            </a:r>
            <a:r>
              <a:rPr lang="ru-RU" sz="5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Единичная, </a:t>
            </a:r>
          </a:p>
          <a:p>
            <a:pPr algn="ctr"/>
            <a:r>
              <a:rPr lang="ru-RU" sz="5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Римская и др.)</a:t>
            </a:r>
            <a:endParaRPr lang="ru-RU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42804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Непозиционные СС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Единичная</a:t>
            </a:r>
            <a:endParaRPr lang="ru-RU" sz="4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Объект 7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2004219" y="3438525"/>
            <a:ext cx="3124200" cy="1666875"/>
          </a:xfrm>
          <a:prstGeom prst="rect">
            <a:avLst/>
          </a:prstGeom>
        </p:spPr>
      </p:pic>
      <p:sp>
        <p:nvSpPr>
          <p:cNvPr id="6" name="Текст 5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Римская</a:t>
            </a:r>
            <a:endParaRPr lang="ru-RU" sz="4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ÐÐ°ÑÑÐ¸Ð½ÐºÐ¸ Ð¿Ð¾ Ð·Ð°Ð¿ÑÐ¾ÑÑ Ð½ÐµÐ¿Ð¾Ð·Ð¸ÑÐ¸Ð¾Ð½Ð½ÑÐµ ÑÐ¸ÑÑÐµÐ¼Ñ ÑÑÐ¸ÑÐ»ÐµÐ½Ð¸Ñ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109737" y="2865318"/>
            <a:ext cx="3154126" cy="21027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4129967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Позиционные СС</a:t>
            </a:r>
            <a:endParaRPr lang="ru-RU" sz="4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4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Имеет </a:t>
            </a:r>
            <a:r>
              <a:rPr lang="ru-RU" sz="4000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алфавит цифр </a:t>
            </a:r>
            <a:r>
              <a:rPr lang="ru-RU" sz="4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sz="4000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основание</a:t>
            </a:r>
            <a:r>
              <a:rPr lang="ru-RU" sz="4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ru-RU" sz="4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Основание</a:t>
            </a:r>
            <a:r>
              <a:rPr lang="ru-RU" sz="4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системы ровно количеству цифр в её алфавите. </a:t>
            </a:r>
          </a:p>
          <a:p>
            <a:r>
              <a:rPr lang="ru-RU" sz="4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Позиция цифры-</a:t>
            </a:r>
            <a:r>
              <a:rPr lang="ru-RU" sz="4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разряд</a:t>
            </a:r>
            <a:r>
              <a:rPr lang="ru-RU" sz="4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875965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ÐÐ°ÑÑÐ¸Ð½ÐºÐ¸ Ð¿Ð¾ Ð·Ð°Ð¿ÑÐ¾ÑÑ Ð¿Ð¾Ð·Ð¸ÑÐ¸Ð¾Ð½Ð½ÑÐµ ÑÐ¸ÑÑÐµÐ¼Ñ ÑÑÐ¸ÑÐ»ÐµÐ½Ð¸Ñ"/>
          <p:cNvPicPr>
            <a:picLocks noGrp="1" noChangeAspect="1" noChangeArrowheads="1"/>
          </p:cNvPicPr>
          <p:nvPr>
            <p:ph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787857" y="0"/>
            <a:ext cx="8578850" cy="64341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747587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Десятичная СС</a:t>
            </a:r>
            <a:endParaRPr lang="ru-RU" sz="4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4" name="Объект 3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ru-RU" sz="40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Свернутая форма:</a:t>
                </a:r>
                <a:endParaRPr lang="en-US" sz="4000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ru-RU" sz="40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z="40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4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𝑁</m:t>
                        </m:r>
                      </m:e>
                      <m:sub>
                        <m:r>
                          <a:rPr lang="en-US" sz="4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10</m:t>
                        </m:r>
                      </m:sub>
                    </m:sSub>
                    <m:r>
                      <a:rPr lang="en-US" sz="4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=555</m:t>
                    </m:r>
                  </m:oMath>
                </a14:m>
                <a:endParaRPr lang="ru-RU" sz="4000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lvl="0">
                  <a:buClr>
                    <a:srgbClr val="E48312"/>
                  </a:buClr>
                </a:pPr>
                <a:r>
                  <a:rPr lang="ru-RU" sz="40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Развернутая форма:</a:t>
                </a:r>
                <a:endParaRPr lang="en-US" sz="4000" i="1" dirty="0" smtClean="0">
                  <a:solidFill>
                    <a:srgbClr val="000000"/>
                  </a:solidFill>
                  <a:latin typeface="Cambria Math" panose="02040503050406030204" pitchFamily="18" charset="0"/>
                  <a:cs typeface="Times New Roman" panose="02020603050405020304" pitchFamily="18" charset="0"/>
                </a:endParaRPr>
              </a:p>
              <a:p>
                <a:pPr lvl="0">
                  <a:buClr>
                    <a:srgbClr val="E48312"/>
                  </a:buClr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ru-RU" sz="4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4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𝑁</m:t>
                        </m:r>
                      </m:e>
                      <m:sub>
                        <m:r>
                          <a:rPr lang="en-US" sz="4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10</m:t>
                        </m:r>
                      </m:sub>
                    </m:sSub>
                    <m:r>
                      <a:rPr lang="en-US" sz="40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=5</m:t>
                    </m:r>
                    <m:r>
                      <a:rPr lang="en-US" sz="4000" b="0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∗</m:t>
                    </m:r>
                    <m:sSup>
                      <m:sSupPr>
                        <m:ctrlPr>
                          <a:rPr lang="en-US" sz="4000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4000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10</m:t>
                        </m:r>
                      </m:e>
                      <m:sup>
                        <m:r>
                          <a:rPr lang="en-US" sz="4000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en-US" sz="4000" b="0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+</m:t>
                    </m:r>
                    <m:r>
                      <a:rPr lang="en-US" sz="40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5</m:t>
                    </m:r>
                    <m:r>
                      <a:rPr lang="en-US" sz="4000" b="0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∗</m:t>
                    </m:r>
                    <m:sSup>
                      <m:sSupPr>
                        <m:ctrlPr>
                          <a:rPr lang="en-US" sz="4000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4000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10</m:t>
                        </m:r>
                      </m:e>
                      <m:sup>
                        <m:r>
                          <a:rPr lang="en-US" sz="4000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sup>
                    </m:sSup>
                    <m:r>
                      <a:rPr lang="en-US" sz="4000" b="0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+</m:t>
                    </m:r>
                    <m:r>
                      <a:rPr lang="en-US" sz="40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5</m:t>
                    </m:r>
                    <m:r>
                      <a:rPr lang="en-US" sz="4000" b="0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∗</m:t>
                    </m:r>
                    <m:sSup>
                      <m:sSupPr>
                        <m:ctrlPr>
                          <a:rPr lang="en-US" sz="4000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4000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10</m:t>
                        </m:r>
                      </m:e>
                      <m:sup>
                        <m:r>
                          <a:rPr lang="en-US" sz="4000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0</m:t>
                        </m:r>
                      </m:sup>
                    </m:sSup>
                  </m:oMath>
                </a14:m>
                <a:endParaRPr lang="ru-RU" sz="4000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endParaRPr lang="ru-RU" sz="40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4" name="Объект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758" t="-424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xmlns="" val="3001784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Двоичная СС</a:t>
            </a:r>
            <a:endParaRPr lang="ru-RU" sz="4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4" name="Объект 3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ru-RU" sz="40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Свернутая форма:</a:t>
                </a:r>
                <a:endParaRPr lang="en-US" sz="4000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ru-RU" sz="40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z="40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4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𝑁</m:t>
                        </m:r>
                      </m:e>
                      <m:sub>
                        <m:r>
                          <a:rPr lang="ru-RU" sz="4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b>
                    </m:sSub>
                    <m:r>
                      <a:rPr lang="en-US" sz="4000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=1000101011</m:t>
                    </m:r>
                  </m:oMath>
                </a14:m>
                <a:endParaRPr lang="ru-RU" sz="4000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ru-RU" sz="40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Развернутая форма:</a:t>
                </a:r>
                <a:endParaRPr lang="en-US" sz="4000" i="1" dirty="0" smtClean="0">
                  <a:solidFill>
                    <a:srgbClr val="000000"/>
                  </a:solidFill>
                  <a:latin typeface="Cambria Math" panose="02040503050406030204" pitchFamily="18" charset="0"/>
                  <a:cs typeface="Times New Roman" panose="02020603050405020304" pitchFamily="18" charset="0"/>
                </a:endParaRPr>
              </a:p>
              <a:p>
                <a:pPr lvl="0">
                  <a:buClr>
                    <a:srgbClr val="E48312"/>
                  </a:buClr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ru-RU" sz="4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4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𝑁</m:t>
                        </m:r>
                      </m:e>
                      <m:sub>
                        <m:r>
                          <a:rPr lang="ru-RU" sz="4000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b>
                    </m:sSub>
                    <m:r>
                      <a:rPr lang="en-US" sz="40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ru-RU" sz="4000" b="0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1</m:t>
                    </m:r>
                    <m:r>
                      <a:rPr lang="en-US" sz="40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∗</m:t>
                    </m:r>
                    <m:sSup>
                      <m:sSupPr>
                        <m:ctrlPr>
                          <a:rPr lang="en-US" sz="4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ru-RU" sz="4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e>
                      <m:sup>
                        <m:r>
                          <a:rPr lang="ru-RU" sz="4000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9</m:t>
                        </m:r>
                      </m:sup>
                    </m:sSup>
                    <m:r>
                      <a:rPr lang="ru-RU" sz="4000" b="0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+</m:t>
                    </m:r>
                    <m:r>
                      <a:rPr lang="ru-RU" sz="40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0</m:t>
                    </m:r>
                    <m:r>
                      <a:rPr lang="en-US" sz="40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∗</m:t>
                    </m:r>
                    <m:sSup>
                      <m:sSupPr>
                        <m:ctrlPr>
                          <a:rPr lang="en-US" sz="4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ru-RU" sz="4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e>
                      <m:sup>
                        <m:r>
                          <a:rPr lang="ru-RU" sz="4000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8</m:t>
                        </m:r>
                      </m:sup>
                    </m:sSup>
                    <m:r>
                      <a:rPr lang="en-US" sz="40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+</m:t>
                    </m:r>
                    <m:r>
                      <a:rPr lang="ru-RU" sz="4000" b="0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0</m:t>
                    </m:r>
                    <m:r>
                      <a:rPr lang="en-US" sz="40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∗</m:t>
                    </m:r>
                    <m:sSup>
                      <m:sSupPr>
                        <m:ctrlPr>
                          <a:rPr lang="en-US" sz="4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ru-RU" sz="4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e>
                      <m:sup>
                        <m:r>
                          <a:rPr lang="ru-RU" sz="4000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7</m:t>
                        </m:r>
                      </m:sup>
                    </m:sSup>
                    <m:r>
                      <a:rPr lang="en-US" sz="40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+</m:t>
                    </m:r>
                    <m:r>
                      <a:rPr lang="ru-RU" sz="4000" b="0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0</m:t>
                    </m:r>
                    <m:r>
                      <a:rPr lang="en-US" sz="40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∗</m:t>
                    </m:r>
                    <m:sSup>
                      <m:sSupPr>
                        <m:ctrlPr>
                          <a:rPr lang="en-US" sz="4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ru-RU" sz="4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e>
                      <m:sup>
                        <m:r>
                          <a:rPr lang="ru-RU" sz="4000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6</m:t>
                        </m:r>
                      </m:sup>
                    </m:sSup>
                    <m:r>
                      <a:rPr lang="ru-RU" sz="4000" b="0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+1</m:t>
                    </m:r>
                    <m:r>
                      <a:rPr lang="en-US" sz="40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∗</m:t>
                    </m:r>
                    <m:sSup>
                      <m:sSupPr>
                        <m:ctrlPr>
                          <a:rPr lang="en-US" sz="4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ru-RU" sz="4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e>
                      <m:sup>
                        <m:r>
                          <a:rPr lang="ru-RU" sz="4000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5</m:t>
                        </m:r>
                      </m:sup>
                    </m:sSup>
                    <m:r>
                      <a:rPr lang="en-US" sz="40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+</m:t>
                    </m:r>
                    <m:r>
                      <a:rPr lang="ru-RU" sz="4000" b="0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0</m:t>
                    </m:r>
                    <m:r>
                      <a:rPr lang="en-US" sz="40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∗</m:t>
                    </m:r>
                    <m:sSup>
                      <m:sSupPr>
                        <m:ctrlPr>
                          <a:rPr lang="en-US" sz="4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ru-RU" sz="4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e>
                      <m:sup>
                        <m:r>
                          <a:rPr lang="ru-RU" sz="4000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4</m:t>
                        </m:r>
                      </m:sup>
                    </m:sSup>
                    <m:r>
                      <a:rPr lang="en-US" sz="40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+</m:t>
                    </m:r>
                    <m:r>
                      <a:rPr lang="ru-RU" sz="40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1</m:t>
                    </m:r>
                    <m:r>
                      <a:rPr lang="en-US" sz="40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∗</m:t>
                    </m:r>
                    <m:sSup>
                      <m:sSupPr>
                        <m:ctrlPr>
                          <a:rPr lang="en-US" sz="4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ru-RU" sz="4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e>
                      <m:sup>
                        <m:r>
                          <a:rPr lang="ru-RU" sz="4000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</m:sup>
                    </m:sSup>
                    <m:r>
                      <a:rPr lang="ru-RU" sz="4000" b="0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+0</m:t>
                    </m:r>
                    <m:r>
                      <a:rPr lang="en-US" sz="4000" b="0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∗</m:t>
                    </m:r>
                    <m:sSup>
                      <m:sSupPr>
                        <m:ctrlPr>
                          <a:rPr lang="en-US" sz="4000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ru-RU" sz="4000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e>
                      <m:sup>
                        <m:r>
                          <a:rPr lang="en-US" sz="4000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en-US" sz="4000" b="0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+</m:t>
                    </m:r>
                    <m:r>
                      <a:rPr lang="ru-RU" sz="4000" b="0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1</m:t>
                    </m:r>
                    <m:r>
                      <a:rPr lang="en-US" sz="4000" b="0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∗</m:t>
                    </m:r>
                    <m:sSup>
                      <m:sSupPr>
                        <m:ctrlPr>
                          <a:rPr lang="en-US" sz="4000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ru-RU" sz="4000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e>
                      <m:sup>
                        <m:r>
                          <a:rPr lang="en-US" sz="4000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sup>
                    </m:sSup>
                    <m:r>
                      <a:rPr lang="en-US" sz="4000" b="0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+</m:t>
                    </m:r>
                    <m:r>
                      <a:rPr lang="ru-RU" sz="4000" b="0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1</m:t>
                    </m:r>
                    <m:r>
                      <a:rPr lang="en-US" sz="4000" b="0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∗</m:t>
                    </m:r>
                    <m:sSup>
                      <m:sSupPr>
                        <m:ctrlPr>
                          <a:rPr lang="en-US" sz="4000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ru-RU" sz="4000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e>
                      <m:sup>
                        <m:r>
                          <a:rPr lang="en-US" sz="4000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0</m:t>
                        </m:r>
                      </m:sup>
                    </m:sSup>
                  </m:oMath>
                </a14:m>
                <a:endParaRPr lang="ru-RU" sz="4000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endParaRPr lang="ru-RU" sz="40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4" name="Объект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758" t="-424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xmlns="" val="3993424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Восьмеричная СС</a:t>
            </a:r>
            <a:endParaRPr lang="ru-RU" sz="4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4" name="Объект 3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ru-RU" sz="40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Свернутая форма:</a:t>
                </a:r>
                <a:endParaRPr lang="en-US" sz="4000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ru-RU" sz="40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z="40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4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𝑁</m:t>
                        </m:r>
                      </m:e>
                      <m:sub>
                        <m:r>
                          <a:rPr lang="ru-RU" sz="4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8</m:t>
                        </m:r>
                      </m:sub>
                    </m:sSub>
                    <m:r>
                      <a:rPr lang="en-US" sz="4000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=1053</m:t>
                    </m:r>
                  </m:oMath>
                </a14:m>
                <a:endParaRPr lang="ru-RU" sz="4000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ru-RU" sz="40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Развернутая форма:</a:t>
                </a:r>
                <a:endParaRPr lang="en-US" sz="4000" i="1" dirty="0" smtClean="0">
                  <a:solidFill>
                    <a:srgbClr val="000000"/>
                  </a:solidFill>
                  <a:latin typeface="Cambria Math" panose="02040503050406030204" pitchFamily="18" charset="0"/>
                  <a:cs typeface="Times New Roman" panose="02020603050405020304" pitchFamily="18" charset="0"/>
                </a:endParaRPr>
              </a:p>
              <a:p>
                <a:pPr lvl="0">
                  <a:buClr>
                    <a:srgbClr val="E48312"/>
                  </a:buClr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ru-RU" sz="4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4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𝑁</m:t>
                        </m:r>
                      </m:e>
                      <m:sub>
                        <m:r>
                          <a:rPr lang="ru-RU" sz="4000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8</m:t>
                        </m:r>
                      </m:sub>
                    </m:sSub>
                    <m:r>
                      <a:rPr lang="en-US" sz="40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ru-RU" sz="40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1</m:t>
                    </m:r>
                    <m:r>
                      <a:rPr lang="en-US" sz="40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∗</m:t>
                    </m:r>
                    <m:sSup>
                      <m:sSupPr>
                        <m:ctrlPr>
                          <a:rPr lang="en-US" sz="4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ru-RU" sz="4000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8</m:t>
                        </m:r>
                      </m:e>
                      <m:sup>
                        <m:r>
                          <a:rPr lang="ru-RU" sz="4000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</m:sup>
                    </m:sSup>
                    <m:r>
                      <a:rPr lang="ru-RU" sz="4000" b="0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+0</m:t>
                    </m:r>
                    <m:r>
                      <a:rPr lang="en-US" sz="4000" b="0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∗</m:t>
                    </m:r>
                    <m:sSup>
                      <m:sSupPr>
                        <m:ctrlPr>
                          <a:rPr lang="en-US" sz="4000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ru-RU" sz="4000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8</m:t>
                        </m:r>
                      </m:e>
                      <m:sup>
                        <m:r>
                          <a:rPr lang="en-US" sz="4000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en-US" sz="4000" b="0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+</m:t>
                    </m:r>
                    <m:r>
                      <a:rPr lang="ru-RU" sz="4000" b="0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5</m:t>
                    </m:r>
                    <m:r>
                      <a:rPr lang="en-US" sz="4000" b="0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∗</m:t>
                    </m:r>
                    <m:sSup>
                      <m:sSupPr>
                        <m:ctrlPr>
                          <a:rPr lang="en-US" sz="4000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ru-RU" sz="4000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8</m:t>
                        </m:r>
                      </m:e>
                      <m:sup>
                        <m:r>
                          <a:rPr lang="en-US" sz="4000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sup>
                    </m:sSup>
                    <m:r>
                      <a:rPr lang="en-US" sz="4000" b="0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+</m:t>
                    </m:r>
                    <m:r>
                      <a:rPr lang="ru-RU" sz="4000" b="0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3</m:t>
                    </m:r>
                    <m:r>
                      <a:rPr lang="en-US" sz="4000" b="0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∗</m:t>
                    </m:r>
                    <m:sSup>
                      <m:sSupPr>
                        <m:ctrlPr>
                          <a:rPr lang="en-US" sz="4000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ru-RU" sz="4000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8</m:t>
                        </m:r>
                      </m:e>
                      <m:sup>
                        <m:r>
                          <a:rPr lang="en-US" sz="4000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0</m:t>
                        </m:r>
                      </m:sup>
                    </m:sSup>
                  </m:oMath>
                </a14:m>
                <a:endParaRPr lang="ru-RU" sz="4000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endParaRPr lang="ru-RU" sz="40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4" name="Объект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758" t="-424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xmlns="" val="4277291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Ретро">
  <a:themeElements>
    <a:clrScheme name="Ретро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Ретро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Ретро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296</TotalTime>
  <Words>86</Words>
  <Application>Microsoft Office PowerPoint</Application>
  <PresentationFormat>Произвольный</PresentationFormat>
  <Paragraphs>28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Ретро</vt:lpstr>
      <vt:lpstr>   Тема: Представление информации.</vt:lpstr>
      <vt:lpstr>Представление числовой информации в различных системах счисления.</vt:lpstr>
      <vt:lpstr>Слайд 3</vt:lpstr>
      <vt:lpstr>Непозиционные СС</vt:lpstr>
      <vt:lpstr>Позиционные СС</vt:lpstr>
      <vt:lpstr>Слайд 6</vt:lpstr>
      <vt:lpstr>Десятичная СС</vt:lpstr>
      <vt:lpstr>Двоичная СС</vt:lpstr>
      <vt:lpstr>Восьмеричная СС</vt:lpstr>
      <vt:lpstr>Шестнадцатеричная СС</vt:lpstr>
      <vt:lpstr> 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Раздел 1: Человек и информация  Тема: Информация и знания.</dc:title>
  <dc:creator>Любовь Березина</dc:creator>
  <cp:lastModifiedBy>1</cp:lastModifiedBy>
  <cp:revision>20</cp:revision>
  <dcterms:created xsi:type="dcterms:W3CDTF">2018-09-05T17:15:03Z</dcterms:created>
  <dcterms:modified xsi:type="dcterms:W3CDTF">2018-09-06T08:48:11Z</dcterms:modified>
</cp:coreProperties>
</file>