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9" r:id="rId2"/>
    <p:sldId id="260" r:id="rId3"/>
    <p:sldId id="340" r:id="rId4"/>
    <p:sldId id="341" r:id="rId5"/>
    <p:sldId id="261" r:id="rId6"/>
    <p:sldId id="262" r:id="rId7"/>
    <p:sldId id="263" r:id="rId8"/>
    <p:sldId id="264" r:id="rId9"/>
    <p:sldId id="324" r:id="rId10"/>
    <p:sldId id="325" r:id="rId11"/>
    <p:sldId id="265" r:id="rId12"/>
    <p:sldId id="326" r:id="rId13"/>
    <p:sldId id="267" r:id="rId14"/>
    <p:sldId id="361" r:id="rId15"/>
    <p:sldId id="327" r:id="rId16"/>
    <p:sldId id="269" r:id="rId17"/>
    <p:sldId id="328" r:id="rId18"/>
    <p:sldId id="329" r:id="rId19"/>
    <p:sldId id="271" r:id="rId20"/>
    <p:sldId id="331" r:id="rId21"/>
    <p:sldId id="332" r:id="rId22"/>
    <p:sldId id="362" r:id="rId23"/>
    <p:sldId id="333" r:id="rId24"/>
    <p:sldId id="273" r:id="rId25"/>
    <p:sldId id="334" r:id="rId26"/>
    <p:sldId id="335" r:id="rId27"/>
    <p:sldId id="363" r:id="rId28"/>
    <p:sldId id="336" r:id="rId29"/>
    <p:sldId id="337" r:id="rId30"/>
    <p:sldId id="330" r:id="rId31"/>
    <p:sldId id="338" r:id="rId32"/>
    <p:sldId id="339" r:id="rId33"/>
    <p:sldId id="342" r:id="rId34"/>
    <p:sldId id="343" r:id="rId35"/>
    <p:sldId id="275" r:id="rId36"/>
    <p:sldId id="365" r:id="rId37"/>
    <p:sldId id="344" r:id="rId38"/>
    <p:sldId id="364" r:id="rId39"/>
    <p:sldId id="345" r:id="rId40"/>
    <p:sldId id="348" r:id="rId41"/>
    <p:sldId id="349" r:id="rId42"/>
    <p:sldId id="278" r:id="rId43"/>
    <p:sldId id="350" r:id="rId44"/>
    <p:sldId id="351" r:id="rId45"/>
    <p:sldId id="352" r:id="rId46"/>
    <p:sldId id="353" r:id="rId47"/>
    <p:sldId id="280" r:id="rId48"/>
    <p:sldId id="354" r:id="rId49"/>
    <p:sldId id="290" r:id="rId50"/>
    <p:sldId id="355" r:id="rId51"/>
    <p:sldId id="292" r:id="rId52"/>
  </p:sldIdLst>
  <p:sldSz cx="9144000" cy="6858000" type="screen4x3"/>
  <p:notesSz cx="6858000" cy="9144000"/>
  <p:custDataLst>
    <p:tags r:id="rId5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70A83"/>
    <a:srgbClr val="1F08C6"/>
    <a:srgbClr val="1508C4"/>
    <a:srgbClr val="002E8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2" autoAdjust="0"/>
    <p:restoredTop sz="94671" autoAdjust="0"/>
  </p:normalViewPr>
  <p:slideViewPr>
    <p:cSldViewPr>
      <p:cViewPr varScale="1">
        <p:scale>
          <a:sx n="110" d="100"/>
          <a:sy n="110" d="100"/>
        </p:scale>
        <p:origin x="-10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3F1EFEC-B699-415F-8800-B7B91E788649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ABA82BB-EEBF-4DD9-9033-1BA11DD81F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Автор шаблона Салиш С.С., учитель начальных классов СШ №53 г. Актобе.</a:t>
            </a:r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6E2218-F886-462B-BBA2-6FF50FE550DD}" type="slidenum">
              <a:rPr 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Автор шаблона Салиш С.С., учитель начальных классов СШ №53 г. Актобе.</a:t>
            </a: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FE8CAA-47DF-4A92-9444-26870D8A5482}" type="slidenum">
              <a:rPr 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" y="44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850" y="471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7650" y="496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7875" y="44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1788" y="3349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8463" y="44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171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0013" y="825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1525" y="425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375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9013" y="825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2488" y="112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6238" y="892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5913" y="96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3500" y="7302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4088" y="7302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3731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775" y="1798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9263" y="1701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6325" y="13731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22575" y="1824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13731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8300" y="16637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8375" y="1500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6450" y="175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3650" y="1338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1516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3613" y="18764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0838" y="22875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2147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3388" y="22225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5825" y="19542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0013" y="20574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8725" y="19859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9013" y="20574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363" y="2735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4188" y="3063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82838" y="2735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9313" y="2735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8025" y="27066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86388" y="30781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3300" y="2862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8813" y="2878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3925" y="38147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6088" y="3581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9313" y="32956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1213" y="33131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8313" y="358457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0563" y="366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3650" y="334803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313" y="4087813"/>
            <a:ext cx="4603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35138" y="44164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0038" y="45386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0263" y="4087813"/>
            <a:ext cx="4603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4175" y="4378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8975" y="405923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73913" y="44672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59763" y="4230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88" y="47355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0263" y="46482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1775" y="4973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9263" y="49371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65888" y="47720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4600" y="47005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26475" y="47720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2375" y="54229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6325" y="54229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3100" y="5394325"/>
            <a:ext cx="45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1463" y="5765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8375" y="5549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6450" y="5803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3650" y="5389563"/>
            <a:ext cx="4603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" y="60706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9000" y="65039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1163" y="6270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76463" y="60436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25900" y="6310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3388" y="62738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0013" y="61087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375" y="62769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9013" y="61087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" name="TextBox 194" hidden="1"/>
          <p:cNvSpPr txBox="1"/>
          <p:nvPr userDrawn="1"/>
        </p:nvSpPr>
        <p:spPr>
          <a:xfrm>
            <a:off x="34925" y="539750"/>
            <a:ext cx="9099550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АВТОР ШАБЛОНА САЛИШ САЛТАНАТ САЛИШЕВНА</a:t>
            </a:r>
          </a:p>
        </p:txBody>
      </p:sp>
      <p:sp>
        <p:nvSpPr>
          <p:cNvPr id="86" name="Прямоугольник 1"/>
          <p:cNvSpPr/>
          <p:nvPr userDrawn="1"/>
        </p:nvSpPr>
        <p:spPr>
          <a:xfrm>
            <a:off x="-36513" y="-26988"/>
            <a:ext cx="1681163" cy="2460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latin typeface="+mn-lt"/>
                <a:cs typeface="+mn-cs"/>
                <a:hlinkClick r:id="rId5"/>
              </a:rPr>
              <a:t>http://sun-shine-kz.ucoz.ru/</a:t>
            </a:r>
            <a:r>
              <a:rPr lang="ru-RU" sz="1000" dirty="0">
                <a:latin typeface="+mn-lt"/>
                <a:cs typeface="+mn-cs"/>
              </a:rPr>
              <a:t> </a:t>
            </a:r>
          </a:p>
        </p:txBody>
      </p:sp>
      <p:sp>
        <p:nvSpPr>
          <p:cNvPr id="87" name="TextBox 2"/>
          <p:cNvSpPr txBox="1"/>
          <p:nvPr userDrawn="1"/>
        </p:nvSpPr>
        <p:spPr>
          <a:xfrm>
            <a:off x="-15875" y="6669088"/>
            <a:ext cx="1635125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bg1"/>
                </a:solidFill>
                <a:latin typeface="+mn-lt"/>
                <a:cs typeface="+mn-cs"/>
              </a:rPr>
              <a:t>Автор шаблона </a:t>
            </a:r>
            <a:r>
              <a:rPr lang="ru-RU" sz="1000" dirty="0" err="1">
                <a:solidFill>
                  <a:schemeClr val="bg1"/>
                </a:solidFill>
                <a:latin typeface="+mn-lt"/>
                <a:cs typeface="+mn-cs"/>
              </a:rPr>
              <a:t>Салиш</a:t>
            </a:r>
            <a:r>
              <a:rPr lang="ru-RU" sz="1000" dirty="0">
                <a:solidFill>
                  <a:schemeClr val="bg1"/>
                </a:solidFill>
                <a:latin typeface="+mn-lt"/>
                <a:cs typeface="+mn-cs"/>
              </a:rPr>
              <a:t> С.С.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88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564E8-EE58-496B-B1A8-A720F39C7FD5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89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0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87C9A-403B-4658-897E-AE4D40BFC8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Svoya_igra_-_Zastavka_2013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Ответ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E04C8A9-E0D4-45E2-8B0C-990D1CAC5308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42A24E3-F305-4D9B-BF87-83AAC1703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Вопрос</a:t>
            </a:r>
          </a:p>
        </p:txBody>
      </p:sp>
      <p:pic>
        <p:nvPicPr>
          <p:cNvPr id="3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>
          <a:blip r:embed="rId4" cstate="print"/>
          <a:srcRect l="22270" t="20969" r="17247" b="21613"/>
          <a:stretch>
            <a:fillRect/>
          </a:stretch>
        </p:blipFill>
        <p:spPr bwMode="auto">
          <a:xfrm>
            <a:off x="1849438" y="2060575"/>
            <a:ext cx="5530850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6"/>
          <p:cNvSpPr txBox="1"/>
          <p:nvPr userDrawn="1"/>
        </p:nvSpPr>
        <p:spPr>
          <a:xfrm>
            <a:off x="411163" y="333375"/>
            <a:ext cx="3800475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8E17AB0-D1C0-4048-9C33-5A498AC9BC33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6261CE3-B170-4343-9ACC-A9FC42007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Svoya_igra_-_Kot_v_Meshk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/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3F1DC73-F77A-43DB-8D24-D3708F9F87E3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DFA4F04-C137-4A96-9145-B22EDFCFFA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4938" y="9207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3650" y="8477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613" y="138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9013" y="1568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6238" y="401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5913" y="469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7875" y="11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8463" y="4048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4088" y="2397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8826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3100" y="854075"/>
            <a:ext cx="45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ru-RU" noProof="0"/>
          </a:p>
        </p:txBody>
      </p:sp>
      <p:sp>
        <p:nvSpPr>
          <p:cNvPr id="15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6E41BE0-654E-4DED-9C00-301B44D4932C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E53FD51-CA09-41E4-9106-2AA26E83A4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4938" y="9207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3650" y="8477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613" y="138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9013" y="1568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6238" y="401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5913" y="469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7875" y="11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8463" y="4048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4088" y="2397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8826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3100" y="854075"/>
            <a:ext cx="45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EB70D98-D059-4A56-9A23-184B52B15418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A28989B-F28E-48D1-B414-2275B60923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175BD-5E56-4681-A8EA-4E915570D3A3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3CCA3-3D73-4CF0-8A20-62F56073C0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E65EB-A063-4E72-9E21-A4722E5CAE45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DF834-23A3-4DAE-BFF7-D3A7FAE01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582EDF-E1CA-4B67-A6A0-B5FA5AA570A9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749753-D2BD-496A-9FB7-83EEC91931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56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4.xml"/><Relationship Id="rId18" Type="http://schemas.openxmlformats.org/officeDocument/2006/relationships/slide" Target="slide30.xml"/><Relationship Id="rId26" Type="http://schemas.openxmlformats.org/officeDocument/2006/relationships/slide" Target="slide40.xml"/><Relationship Id="rId3" Type="http://schemas.openxmlformats.org/officeDocument/2006/relationships/slide" Target="slide12.xml"/><Relationship Id="rId21" Type="http://schemas.openxmlformats.org/officeDocument/2006/relationships/slide" Target="slide33.xml"/><Relationship Id="rId34" Type="http://schemas.openxmlformats.org/officeDocument/2006/relationships/slide" Target="slide49.xml"/><Relationship Id="rId7" Type="http://schemas.openxmlformats.org/officeDocument/2006/relationships/slide" Target="slide17.xml"/><Relationship Id="rId12" Type="http://schemas.openxmlformats.org/officeDocument/2006/relationships/slide" Target="slide22.xml"/><Relationship Id="rId17" Type="http://schemas.openxmlformats.org/officeDocument/2006/relationships/slide" Target="slide29.xml"/><Relationship Id="rId25" Type="http://schemas.openxmlformats.org/officeDocument/2006/relationships/slide" Target="slide38.xml"/><Relationship Id="rId33" Type="http://schemas.openxmlformats.org/officeDocument/2006/relationships/slide" Target="slide44.xml"/><Relationship Id="rId38" Type="http://schemas.openxmlformats.org/officeDocument/2006/relationships/slide" Target="slide51.xml"/><Relationship Id="rId2" Type="http://schemas.openxmlformats.org/officeDocument/2006/relationships/notesSlide" Target="../notesSlides/notesSlide2.xml"/><Relationship Id="rId16" Type="http://schemas.openxmlformats.org/officeDocument/2006/relationships/slide" Target="slide27.xml"/><Relationship Id="rId20" Type="http://schemas.openxmlformats.org/officeDocument/2006/relationships/slide" Target="slide32.xml"/><Relationship Id="rId29" Type="http://schemas.openxmlformats.org/officeDocument/2006/relationships/slide" Target="slide4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11" Type="http://schemas.openxmlformats.org/officeDocument/2006/relationships/slide" Target="slide21.xml"/><Relationship Id="rId24" Type="http://schemas.openxmlformats.org/officeDocument/2006/relationships/slide" Target="slide36.xml"/><Relationship Id="rId32" Type="http://schemas.openxmlformats.org/officeDocument/2006/relationships/slide" Target="slide48.xml"/><Relationship Id="rId37" Type="http://schemas.openxmlformats.org/officeDocument/2006/relationships/slide" Target="slide46.xml"/><Relationship Id="rId5" Type="http://schemas.openxmlformats.org/officeDocument/2006/relationships/slide" Target="slide14.xml"/><Relationship Id="rId15" Type="http://schemas.openxmlformats.org/officeDocument/2006/relationships/slide" Target="slide26.xml"/><Relationship Id="rId23" Type="http://schemas.openxmlformats.org/officeDocument/2006/relationships/slide" Target="slide35.xml"/><Relationship Id="rId28" Type="http://schemas.openxmlformats.org/officeDocument/2006/relationships/image" Target="../media/image10.png"/><Relationship Id="rId36" Type="http://schemas.openxmlformats.org/officeDocument/2006/relationships/slide" Target="slide50.xml"/><Relationship Id="rId10" Type="http://schemas.openxmlformats.org/officeDocument/2006/relationships/slide" Target="slide20.xml"/><Relationship Id="rId19" Type="http://schemas.openxmlformats.org/officeDocument/2006/relationships/slide" Target="slide31.xml"/><Relationship Id="rId31" Type="http://schemas.openxmlformats.org/officeDocument/2006/relationships/slide" Target="slide43.xml"/><Relationship Id="rId4" Type="http://schemas.openxmlformats.org/officeDocument/2006/relationships/slide" Target="slide13.xml"/><Relationship Id="rId9" Type="http://schemas.openxmlformats.org/officeDocument/2006/relationships/slide" Target="slide19.xml"/><Relationship Id="rId14" Type="http://schemas.openxmlformats.org/officeDocument/2006/relationships/slide" Target="slide25.xml"/><Relationship Id="rId22" Type="http://schemas.openxmlformats.org/officeDocument/2006/relationships/slide" Target="slide34.xml"/><Relationship Id="rId27" Type="http://schemas.openxmlformats.org/officeDocument/2006/relationships/slide" Target="slide41.xml"/><Relationship Id="rId30" Type="http://schemas.openxmlformats.org/officeDocument/2006/relationships/slide" Target="slide47.xml"/><Relationship Id="rId35" Type="http://schemas.openxmlformats.org/officeDocument/2006/relationships/slide" Target="slide4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Akademicheskij_hor_PetrGU_-_R_Glier_Gimn_velikomu_gorodu.mp3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" Target="slide5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28.png"/><Relationship Id="rId4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29.png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12.png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30.jpeg"/><Relationship Id="rId4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audio" Target="../media/audio2.wav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slide" Target="slide5.xml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-_Krik_pavlina_(iPleer.fm).mp3" TargetMode="Externa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86;&#1090;%20&#1074;%20&#1084;&#1077;&#1096;&#1082;&#1077;.mp3" TargetMode="Externa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slide" Target="slide5.xml"/><Relationship Id="rId7" Type="http://schemas.openxmlformats.org/officeDocument/2006/relationships/image" Target="../media/image53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5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blokada-im-bylo-vsego-lish-trinadcat-no-byli-oni-leningradcy.mp3" TargetMode="External"/><Relationship Id="rId4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1285852" y="4714884"/>
            <a:ext cx="6840537" cy="187325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ru-RU" sz="11500" b="1" dirty="0" smtClean="0">
                <a:solidFill>
                  <a:srgbClr val="92D050"/>
                </a:solidFill>
                <a:latin typeface="Bookman Old Style" pitchFamily="18" charset="0"/>
              </a:rPr>
              <a:t>Обо всем)</a:t>
            </a:r>
            <a:endParaRPr lang="ru-RU" sz="8000" b="1" dirty="0" smtClean="0">
              <a:solidFill>
                <a:srgbClr val="92D05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sndAc>
      <p:stSnd>
        <p:snd r:embed="rId3" name="Svoya_igra_-_Zastavka_201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71472" y="2643182"/>
            <a:ext cx="8229600" cy="1143000"/>
          </a:xfrm>
        </p:spPr>
        <p:txBody>
          <a:bodyPr/>
          <a:lstStyle/>
          <a:p>
            <a:r>
              <a:rPr lang="ru-RU" sz="7200" b="1" dirty="0" smtClean="0">
                <a:solidFill>
                  <a:srgbClr val="92D050"/>
                </a:solidFill>
                <a:latin typeface="Candara" pitchFamily="34" charset="0"/>
              </a:rPr>
              <a:t>О школе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786182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10</a:t>
            </a:r>
            <a:endParaRPr lang="ru-RU" sz="3600" b="1" dirty="0"/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57752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20</a:t>
            </a:r>
            <a:endParaRPr lang="ru-RU" sz="3600" b="1" dirty="0"/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857884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858016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858148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50</a:t>
            </a:r>
            <a:endParaRPr lang="ru-RU" sz="3600" b="1" dirty="0"/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786182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57752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857884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858016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858148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786182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57752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857884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858016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858148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786182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57752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857884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858016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858148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786182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57752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857884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858016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858148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714356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92D050"/>
                </a:solidFill>
                <a:latin typeface="Candara" panose="020E0502030303020204" pitchFamily="34" charset="0"/>
              </a:rPr>
              <a:t>Наш город</a:t>
            </a:r>
            <a:endParaRPr lang="ru-RU" sz="3200" dirty="0">
              <a:solidFill>
                <a:srgbClr val="92D050"/>
              </a:solidFill>
              <a:latin typeface="Candara" panose="020E0502030303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7158" y="1571612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92D050"/>
                </a:solidFill>
                <a:latin typeface="Candara" panose="020E0502030303020204" pitchFamily="34" charset="0"/>
              </a:rPr>
              <a:t>Литература</a:t>
            </a:r>
            <a:endParaRPr lang="ru-RU" sz="3200" b="1" dirty="0">
              <a:solidFill>
                <a:srgbClr val="92D050"/>
              </a:solidFill>
              <a:latin typeface="Candara" panose="020E0502030303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7158" y="2428868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92D050"/>
                </a:solidFill>
                <a:latin typeface="Candara" panose="020E0502030303020204" pitchFamily="34" charset="0"/>
              </a:rPr>
              <a:t>Математика</a:t>
            </a:r>
            <a:endParaRPr lang="ru-RU" sz="3200" dirty="0">
              <a:solidFill>
                <a:srgbClr val="92D050"/>
              </a:solidFill>
              <a:latin typeface="Candara" panose="020E0502030303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57158" y="328612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92D050"/>
                </a:solidFill>
                <a:latin typeface="Candara" panose="020E0502030303020204" pitchFamily="34" charset="0"/>
              </a:rPr>
              <a:t>Природа</a:t>
            </a:r>
            <a:endParaRPr lang="ru-RU" sz="3200" b="1" dirty="0">
              <a:solidFill>
                <a:srgbClr val="92D050"/>
              </a:solidFill>
              <a:latin typeface="Candara" panose="020E0502030303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57158" y="4143380"/>
            <a:ext cx="3240360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92D050"/>
                </a:solidFill>
                <a:latin typeface="Candara" pitchFamily="34" charset="0"/>
                <a:cs typeface="Arial" pitchFamily="34" charset="0"/>
              </a:rPr>
              <a:t>География</a:t>
            </a:r>
            <a:endParaRPr lang="ru-RU" sz="3200" b="1" dirty="0">
              <a:solidFill>
                <a:srgbClr val="92D050"/>
              </a:solidFill>
              <a:latin typeface="Candara" pitchFamily="34" charset="0"/>
              <a:cs typeface="Arial" pitchFamily="34" charset="0"/>
            </a:endParaRPr>
          </a:p>
        </p:txBody>
      </p:sp>
      <p:pic>
        <p:nvPicPr>
          <p:cNvPr id="18523" name="Рисунок 1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6286512" y="165101"/>
            <a:ext cx="2286016" cy="477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Прямоугольник 35"/>
          <p:cNvSpPr/>
          <p:nvPr/>
        </p:nvSpPr>
        <p:spPr>
          <a:xfrm>
            <a:off x="357158" y="5000636"/>
            <a:ext cx="3240360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92D050"/>
                </a:solidFill>
                <a:latin typeface="Candara" pitchFamily="34" charset="0"/>
                <a:cs typeface="Arial" pitchFamily="34" charset="0"/>
              </a:rPr>
              <a:t>История</a:t>
            </a:r>
            <a:endParaRPr lang="ru-RU" sz="3200" b="1" dirty="0">
              <a:solidFill>
                <a:srgbClr val="92D050"/>
              </a:solidFill>
              <a:latin typeface="Candara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57158" y="5857892"/>
            <a:ext cx="3240360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92D050"/>
                </a:solidFill>
                <a:latin typeface="Candara" pitchFamily="34" charset="0"/>
                <a:cs typeface="Arial" pitchFamily="34" charset="0"/>
              </a:rPr>
              <a:t>О школе</a:t>
            </a:r>
            <a:endParaRPr lang="ru-RU" sz="3200" b="1" dirty="0">
              <a:solidFill>
                <a:srgbClr val="92D050"/>
              </a:solidFill>
              <a:latin typeface="Candara" pitchFamily="34" charset="0"/>
              <a:cs typeface="Arial" pitchFamily="34" charset="0"/>
            </a:endParaRPr>
          </a:p>
        </p:txBody>
      </p:sp>
      <p:sp>
        <p:nvSpPr>
          <p:cNvPr id="38" name="Прямоугольник 37">
            <a:hlinkClick r:id="rId29" action="ppaction://hlinksldjump"/>
          </p:cNvPr>
          <p:cNvSpPr/>
          <p:nvPr/>
        </p:nvSpPr>
        <p:spPr>
          <a:xfrm>
            <a:off x="3786182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9" name="Прямоугольник 38">
            <a:hlinkClick r:id="rId30" action="ppaction://hlinksldjump"/>
          </p:cNvPr>
          <p:cNvSpPr/>
          <p:nvPr/>
        </p:nvSpPr>
        <p:spPr>
          <a:xfrm>
            <a:off x="3857620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42" name="Прямоугольник 41">
            <a:hlinkClick r:id="rId31" action="ppaction://hlinksldjump"/>
          </p:cNvPr>
          <p:cNvSpPr/>
          <p:nvPr/>
        </p:nvSpPr>
        <p:spPr>
          <a:xfrm>
            <a:off x="4857752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43" name="Прямоугольник 42">
            <a:hlinkClick r:id="rId32" action="ppaction://hlinksldjump"/>
          </p:cNvPr>
          <p:cNvSpPr/>
          <p:nvPr/>
        </p:nvSpPr>
        <p:spPr>
          <a:xfrm>
            <a:off x="4857752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20</a:t>
            </a:r>
            <a:endParaRPr lang="ru-RU" sz="3600" b="1" dirty="0"/>
          </a:p>
        </p:txBody>
      </p:sp>
      <p:sp>
        <p:nvSpPr>
          <p:cNvPr id="44" name="Прямоугольник 43">
            <a:hlinkClick r:id="rId33" action="ppaction://hlinksldjump"/>
          </p:cNvPr>
          <p:cNvSpPr/>
          <p:nvPr/>
        </p:nvSpPr>
        <p:spPr>
          <a:xfrm>
            <a:off x="5857884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45" name="Прямоугольник 44">
            <a:hlinkClick r:id="rId34" action="ppaction://hlinksldjump"/>
          </p:cNvPr>
          <p:cNvSpPr/>
          <p:nvPr/>
        </p:nvSpPr>
        <p:spPr>
          <a:xfrm>
            <a:off x="5857884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46" name="Прямоугольник 45">
            <a:hlinkClick r:id="rId35" action="ppaction://hlinksldjump"/>
          </p:cNvPr>
          <p:cNvSpPr/>
          <p:nvPr/>
        </p:nvSpPr>
        <p:spPr>
          <a:xfrm>
            <a:off x="6858016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47" name="Прямоугольник 46">
            <a:hlinkClick r:id="rId36" action="ppaction://hlinksldjump"/>
          </p:cNvPr>
          <p:cNvSpPr/>
          <p:nvPr/>
        </p:nvSpPr>
        <p:spPr>
          <a:xfrm>
            <a:off x="6858016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40</a:t>
            </a:r>
            <a:endParaRPr lang="ru-RU" sz="3600" b="1" dirty="0"/>
          </a:p>
        </p:txBody>
      </p:sp>
      <p:sp>
        <p:nvSpPr>
          <p:cNvPr id="48" name="Прямоугольник 47">
            <a:hlinkClick r:id="rId37" action="ppaction://hlinksldjump"/>
          </p:cNvPr>
          <p:cNvSpPr/>
          <p:nvPr/>
        </p:nvSpPr>
        <p:spPr>
          <a:xfrm>
            <a:off x="7858148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50</a:t>
            </a:r>
            <a:endParaRPr lang="ru-RU" sz="3600" b="1" dirty="0"/>
          </a:p>
        </p:txBody>
      </p:sp>
      <p:sp>
        <p:nvSpPr>
          <p:cNvPr id="49" name="Прямоугольник 48">
            <a:hlinkClick r:id="rId38" action="ppaction://hlinksldjump"/>
          </p:cNvPr>
          <p:cNvSpPr/>
          <p:nvPr/>
        </p:nvSpPr>
        <p:spPr>
          <a:xfrm>
            <a:off x="7858148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2" fill="hold">
                      <p:stCondLst>
                        <p:cond delay="0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6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6" fill="hold">
                      <p:stCondLst>
                        <p:cond delay="0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7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2" fill="hold">
                      <p:stCondLst>
                        <p:cond delay="0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7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8" fill="hold">
                      <p:stCondLst>
                        <p:cond delay="0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8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4" fill="hold">
                      <p:stCondLst>
                        <p:cond delay="0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0" fill="hold">
                      <p:stCondLst>
                        <p:cond delay="0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9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6" fill="hold">
                      <p:stCondLst>
                        <p:cond delay="0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0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2" fill="hold">
                      <p:stCondLst>
                        <p:cond delay="0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1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4" fill="hold">
                      <p:stCondLst>
                        <p:cond delay="0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1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0" fill="hold">
                      <p:stCondLst>
                        <p:cond delay="0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323850" y="2349500"/>
            <a:ext cx="8229600" cy="2476500"/>
          </a:xfrm>
        </p:spPr>
        <p:txBody>
          <a:bodyPr/>
          <a:lstStyle/>
          <a:p>
            <a:pPr marL="0" indent="0" algn="ctr">
              <a:buFont typeface="Arial" pitchFamily="34" charset="0"/>
              <a:buNone/>
            </a:pPr>
            <a:r>
              <a:rPr lang="ru-RU" sz="6600" b="1" dirty="0" smtClean="0"/>
              <a:t>В честь </a:t>
            </a:r>
            <a:r>
              <a:rPr lang="ru-RU" sz="6600" b="1" dirty="0" smtClean="0"/>
              <a:t>кого </a:t>
            </a:r>
            <a:r>
              <a:rPr lang="ru-RU" sz="6600" b="1" dirty="0" smtClean="0"/>
              <a:t>назван наш </a:t>
            </a:r>
            <a:r>
              <a:rPr lang="ru-RU" sz="6600" b="1" dirty="0" smtClean="0"/>
              <a:t>город?</a:t>
            </a:r>
            <a:endParaRPr lang="ru-RU" sz="6600" b="1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786314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2476500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Эти реки только пять из более 90 рек города Санкт-Петербурга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71487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 t="30000" b="45000"/>
          <a:stretch>
            <a:fillRect/>
          </a:stretch>
        </p:blipFill>
        <p:spPr bwMode="auto">
          <a:xfrm>
            <a:off x="571472" y="2143116"/>
            <a:ext cx="8001112" cy="250033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28596" y="1571612"/>
            <a:ext cx="8229600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Этот район самый населенный район </a:t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Санкт-Петербурга</a:t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Бонус: </a:t>
            </a:r>
            <a:r>
              <a:rPr lang="ru-RU" sz="3600" b="1" i="1" dirty="0" smtClean="0">
                <a:solidFill>
                  <a:schemeClr val="bg1"/>
                </a:solidFill>
                <a:latin typeface="+mn-lt"/>
                <a:cs typeface="+mn-cs"/>
              </a:rPr>
              <a:t>сколько примерно тысяч человек проживает в нем (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 очков)</a:t>
            </a: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7200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00034" y="1857364"/>
            <a:ext cx="464347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Музыка этого 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композитора стала гимном 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Санкт-Петербурга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7" name="Akademicheskij_hor_PetrGU_-_R_Glier_Gimn_velikomu_gorod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0562" y="5500702"/>
            <a:ext cx="304800" cy="304800"/>
          </a:xfrm>
          <a:prstGeom prst="rect">
            <a:avLst/>
          </a:prstGeom>
        </p:spPr>
      </p:pic>
      <p:pic>
        <p:nvPicPr>
          <p:cNvPr id="8" name="Рисунок 7" descr="reinhold-glier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1500174"/>
            <a:ext cx="2879651" cy="4071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4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57158" y="1000108"/>
            <a:ext cx="8229600" cy="354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…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В душистой тени между царственных лип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Мне мачт корабельных мерещится скрип.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endParaRPr lang="ru-RU" sz="2000" b="1" dirty="0">
              <a:solidFill>
                <a:schemeClr val="bg1"/>
              </a:solidFill>
              <a:latin typeface="+mn-lt"/>
              <a:cs typeface="+mn-cs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А лебедь, как прежде, плывет сквозь века,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Любуясь красой своего двойника.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endParaRPr lang="ru-RU" sz="2000" b="1" dirty="0">
              <a:solidFill>
                <a:schemeClr val="bg1"/>
              </a:solidFill>
              <a:latin typeface="+mn-lt"/>
              <a:cs typeface="+mn-cs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И замертво спят сотни тысяч шагов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Врагов и друзей, друзей и врагов.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endParaRPr lang="ru-RU" sz="2000" b="1" dirty="0">
              <a:solidFill>
                <a:schemeClr val="bg1"/>
              </a:solidFill>
              <a:latin typeface="+mn-lt"/>
              <a:cs typeface="+mn-cs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А шествию теней не видно конца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От вазы гранитной до двери дворца.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…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endParaRPr lang="en-US" sz="2000" b="1" dirty="0" smtClean="0">
              <a:solidFill>
                <a:schemeClr val="bg1"/>
              </a:solidFill>
              <a:latin typeface="+mn-lt"/>
              <a:cs typeface="+mn-cs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+mn-lt"/>
                <a:cs typeface="+mn-cs"/>
              </a:rPr>
              <a:t>Этому известнейшему месту Санкт-Петербурга </a:t>
            </a:r>
            <a:br>
              <a:rPr lang="ru-RU" sz="2400" b="1" dirty="0" smtClean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400" b="1" dirty="0" smtClean="0">
                <a:solidFill>
                  <a:schemeClr val="bg1"/>
                </a:solidFill>
                <a:latin typeface="+mn-lt"/>
                <a:cs typeface="+mn-cs"/>
              </a:rPr>
              <a:t>посвятила стихотворение Анна Ахматова?</a:t>
            </a:r>
            <a:endParaRPr lang="ru-RU" sz="24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7148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39750" y="2205038"/>
            <a:ext cx="8229600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 smtClean="0">
                <a:solidFill>
                  <a:schemeClr val="bg1"/>
                </a:solidFill>
                <a:latin typeface="+mn-lt"/>
                <a:cs typeface="+mn-cs"/>
              </a:rPr>
              <a:t>Эти знаменитые писатели только пятеро из российских классиков литературы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4343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3929058" y="1500174"/>
            <a:ext cx="4000528" cy="5000660"/>
          </a:xfrm>
        </p:spPr>
        <p:txBody>
          <a:bodyPr/>
          <a:lstStyle/>
          <a:p>
            <a:pPr marL="0" indent="0" algn="r">
              <a:buNone/>
            </a:pPr>
            <a:r>
              <a:rPr lang="ru-RU" sz="3200" b="1" i="1" dirty="0" smtClean="0"/>
              <a:t>Этому писателю принадлежат слова:</a:t>
            </a:r>
            <a:br>
              <a:rPr lang="ru-RU" sz="3200" b="1" i="1" dirty="0" smtClean="0"/>
            </a:br>
            <a:r>
              <a:rPr lang="ru-RU" sz="3200" b="1" i="1" dirty="0" smtClean="0"/>
              <a:t>В человеке должно быть все прекрасно: и лицо, и одежда, и душа, и мысли.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pic>
        <p:nvPicPr>
          <p:cNvPr id="5" name="Рисунок 4" descr="fullsiz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1785926"/>
            <a:ext cx="2928958" cy="4506089"/>
          </a:xfrm>
          <a:prstGeom prst="rect">
            <a:avLst/>
          </a:prstGeom>
        </p:spPr>
      </p:pic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1487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Объект 2"/>
          <p:cNvSpPr>
            <a:spLocks noGrp="1"/>
          </p:cNvSpPr>
          <p:nvPr>
            <p:ph idx="4294967295"/>
          </p:nvPr>
        </p:nvSpPr>
        <p:spPr>
          <a:xfrm>
            <a:off x="428596" y="142852"/>
            <a:ext cx="8229600" cy="4421188"/>
          </a:xfrm>
        </p:spPr>
        <p:txBody>
          <a:bodyPr/>
          <a:lstStyle/>
          <a:p>
            <a:pPr algn="ctr" fontAlgn="t">
              <a:buNone/>
            </a:pPr>
            <a:r>
              <a:rPr lang="ru-RU" sz="4800" b="1" dirty="0" smtClean="0">
                <a:solidFill>
                  <a:srgbClr val="92D050"/>
                </a:solidFill>
                <a:latin typeface="Bookman Old Style" pitchFamily="18" charset="0"/>
              </a:rPr>
              <a:t>Правила игры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Играют четыре команды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Правила сходны с правилами телепередачи «Своя игра»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Право первого хода разыгрывается жребием, каждой команде присваивается порядковый номер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Правильный ответ оценивается суммой баллов, назначенной за вопрос. Если ответ не верный, соответствующие баллы снимаются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При неправильном ответе команды  право хода передается соперникам (по часовой стрелке). В этом случае баллы за неверный ответ не снимаются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7358114" cy="20447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  …</a:t>
            </a:r>
            <a:r>
              <a:rPr lang="ru-RU" sz="2400" b="1" i="1" dirty="0" smtClean="0"/>
              <a:t>Прошло сто лет, и юный град,</a:t>
            </a:r>
          </a:p>
          <a:p>
            <a:pPr>
              <a:buNone/>
            </a:pPr>
            <a:r>
              <a:rPr lang="ru-RU" sz="2400" b="1" i="1" dirty="0" smtClean="0"/>
              <a:t>		Полнощных стран краса и диво,</a:t>
            </a:r>
          </a:p>
          <a:p>
            <a:pPr>
              <a:buNone/>
            </a:pPr>
            <a:r>
              <a:rPr lang="ru-RU" sz="2400" b="1" i="1" dirty="0" smtClean="0"/>
              <a:t>		Из тьмы лесов, из топи блат</a:t>
            </a:r>
          </a:p>
          <a:p>
            <a:pPr>
              <a:buNone/>
            </a:pPr>
            <a:r>
              <a:rPr lang="ru-RU" sz="2400" b="1" i="1" dirty="0" smtClean="0"/>
              <a:t>		Вознесся пышно, горделиво…</a:t>
            </a:r>
          </a:p>
          <a:p>
            <a:pPr>
              <a:buNone/>
            </a:pPr>
            <a:endParaRPr lang="ru-RU" sz="2400" b="1" dirty="0" smtClean="0"/>
          </a:p>
          <a:p>
            <a:pPr algn="r">
              <a:buNone/>
            </a:pPr>
            <a:r>
              <a:rPr lang="ru-RU" sz="3200" b="1" dirty="0" smtClean="0"/>
              <a:t>Писал этот поэт в этом произведении.</a:t>
            </a:r>
            <a:endParaRPr lang="ru-RU" sz="3200" dirty="0" smtClean="0"/>
          </a:p>
          <a:p>
            <a:pPr marL="0" indent="0" algn="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7200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3357554" y="1714488"/>
            <a:ext cx="5072098" cy="3857652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	Перед вами иллюстрация </a:t>
            </a:r>
            <a:br>
              <a:rPr lang="ru-RU" dirty="0" smtClean="0"/>
            </a:br>
            <a:r>
              <a:rPr lang="ru-RU" dirty="0" smtClean="0"/>
              <a:t>к этому произведению М.Ю.Лермонтова</a:t>
            </a:r>
            <a:endParaRPr lang="ru-RU" sz="2400" dirty="0" smtClean="0"/>
          </a:p>
          <a:p>
            <a:pPr marL="0" indent="0" algn="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Рисунок 4" descr="0012-006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428736"/>
            <a:ext cx="3500462" cy="5046650"/>
          </a:xfrm>
          <a:prstGeom prst="rect">
            <a:avLst/>
          </a:prstGeom>
        </p:spPr>
      </p:pic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50056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8572560" cy="541299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6353201" cy="11430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642910" y="4214818"/>
            <a:ext cx="7715304" cy="2044700"/>
          </a:xfrm>
        </p:spPr>
        <p:txBody>
          <a:bodyPr/>
          <a:lstStyle/>
          <a:p>
            <a:pPr algn="r">
              <a:buNone/>
            </a:pPr>
            <a:r>
              <a:rPr lang="ru-RU" sz="2400" dirty="0" smtClean="0"/>
              <a:t>Авторство одной из скульптур</a:t>
            </a:r>
            <a:br>
              <a:rPr lang="ru-RU" sz="2400" dirty="0" smtClean="0"/>
            </a:br>
            <a:r>
              <a:rPr lang="ru-RU" sz="2400" dirty="0" smtClean="0"/>
              <a:t>А.С.Пушкина отличается от трех других? </a:t>
            </a:r>
            <a:br>
              <a:rPr lang="ru-RU" sz="2400" dirty="0" smtClean="0"/>
            </a:br>
            <a:r>
              <a:rPr lang="ru-RU" sz="2400" dirty="0" smtClean="0"/>
              <a:t>Он автор трех из представленных здесь  </a:t>
            </a:r>
            <a:br>
              <a:rPr lang="ru-RU" sz="2400" dirty="0" smtClean="0"/>
            </a:br>
            <a:r>
              <a:rPr lang="ru-RU" sz="2400" dirty="0" smtClean="0"/>
              <a:t>скульптур? </a:t>
            </a:r>
            <a:br>
              <a:rPr lang="ru-RU" sz="2400" dirty="0" smtClean="0"/>
            </a:br>
            <a:r>
              <a:rPr lang="ru-RU" sz="2400" dirty="0" smtClean="0"/>
              <a:t> </a:t>
            </a:r>
          </a:p>
          <a:p>
            <a:pPr marL="0" indent="0" algn="ctr">
              <a:buNone/>
            </a:pPr>
            <a:endParaRPr lang="ru-RU" sz="2400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001024" y="21429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pic>
        <p:nvPicPr>
          <p:cNvPr id="6" name="Рисунок 5" descr="площадь Искусств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85720" y="214290"/>
            <a:ext cx="2352248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ст м Пушкинская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42910" y="3500438"/>
            <a:ext cx="2357454" cy="3246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4678" y="1142984"/>
            <a:ext cx="2360882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Черная речка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072198" y="1071547"/>
            <a:ext cx="2071702" cy="3039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5286380" y="6286520"/>
            <a:ext cx="366714" cy="295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642910" y="2500306"/>
            <a:ext cx="8229600" cy="19732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Столько получится, если наименьшее из натуральных чисел разделить на наибольшее из двузначных чисел.</a:t>
            </a: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43438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642910" y="2500306"/>
            <a:ext cx="8229600" cy="19732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Этот раздел математики древние греки прозвали «искусством чисел»?</a:t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8631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642910" y="1643050"/>
            <a:ext cx="8229600" cy="19732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Несмотря на иностранное название эта популярная во всем мире компьютерная игра придумана советскими программистами.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А </a:t>
            </a:r>
            <a:r>
              <a:rPr lang="ru-RU" sz="3600" dirty="0" smtClean="0"/>
              <a:t>на Западе ее полушутя называют «секретным оружием русских», потому что она убивает не один час времени. </a:t>
            </a: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148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 l="32625" t="30670" r="12355" b="26804"/>
          <a:stretch>
            <a:fillRect/>
          </a:stretch>
        </p:blipFill>
        <p:spPr bwMode="auto">
          <a:xfrm>
            <a:off x="357158" y="1785926"/>
            <a:ext cx="8358246" cy="483898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214282" y="4357694"/>
            <a:ext cx="8715404" cy="1973263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Именно этот из показанных пяти правильных многогранников  в Древней Греции символизировал </a:t>
            </a:r>
            <a:r>
              <a:rPr lang="ru-RU" sz="3600" dirty="0" smtClean="0"/>
              <a:t>огонь.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pic>
        <p:nvPicPr>
          <p:cNvPr id="6" name="Рисунок 5" descr="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23644" y="1357298"/>
            <a:ext cx="4834635" cy="2928958"/>
          </a:xfrm>
          <a:prstGeom prst="rect">
            <a:avLst/>
          </a:prstGeom>
        </p:spPr>
      </p:pic>
      <p:pic>
        <p:nvPicPr>
          <p:cNvPr id="7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2912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-428660" y="4572008"/>
            <a:ext cx="7358114" cy="1973263"/>
          </a:xfrm>
        </p:spPr>
        <p:txBody>
          <a:bodyPr/>
          <a:lstStyle/>
          <a:p>
            <a:pPr marL="0" indent="0" algn="r">
              <a:buNone/>
            </a:pPr>
            <a:r>
              <a:rPr lang="ru-RU" sz="2800" dirty="0" smtClean="0"/>
              <a:t>Это известнейшее математическое понятие иллюстрируют рисунки? </a:t>
            </a:r>
            <a:br>
              <a:rPr lang="ru-RU" sz="2800" dirty="0" smtClean="0"/>
            </a:br>
            <a:r>
              <a:rPr lang="ru-RU" sz="2800" i="1" dirty="0" smtClean="0"/>
              <a:t>Бонус: Назовите его математическую характеристику (20 баллов)</a:t>
            </a: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1" name="Рисунок 10" descr="img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1285860"/>
            <a:ext cx="1933452" cy="2714644"/>
          </a:xfrm>
          <a:prstGeom prst="rect">
            <a:avLst/>
          </a:prstGeom>
        </p:spPr>
      </p:pic>
      <p:pic>
        <p:nvPicPr>
          <p:cNvPr id="12" name="Рисунок 11" descr="img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57422" y="2071678"/>
            <a:ext cx="1983790" cy="2500330"/>
          </a:xfrm>
          <a:prstGeom prst="rect">
            <a:avLst/>
          </a:prstGeom>
        </p:spPr>
      </p:pic>
      <p:pic>
        <p:nvPicPr>
          <p:cNvPr id="13" name="Рисунок 12" descr="img1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29124" y="285728"/>
            <a:ext cx="2286016" cy="3064769"/>
          </a:xfrm>
          <a:prstGeom prst="rect">
            <a:avLst/>
          </a:prstGeom>
        </p:spPr>
      </p:pic>
      <p:pic>
        <p:nvPicPr>
          <p:cNvPr id="14" name="Рисунок 13" descr="u_2887c4b061b4a4d19066bfb7fdd20720_80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8016" y="1928802"/>
            <a:ext cx="2128786" cy="2793263"/>
          </a:xfrm>
          <a:prstGeom prst="rect">
            <a:avLst/>
          </a:prstGeom>
        </p:spPr>
      </p:pic>
      <p:pic>
        <p:nvPicPr>
          <p:cNvPr id="9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714876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Объект 2"/>
          <p:cNvSpPr>
            <a:spLocks noGrp="1"/>
          </p:cNvSpPr>
          <p:nvPr>
            <p:ph idx="4294967295"/>
          </p:nvPr>
        </p:nvSpPr>
        <p:spPr>
          <a:xfrm>
            <a:off x="-64" y="500042"/>
            <a:ext cx="9144064" cy="4421188"/>
          </a:xfrm>
        </p:spPr>
        <p:txBody>
          <a:bodyPr/>
          <a:lstStyle/>
          <a:p>
            <a:pPr algn="ctr" fontAlgn="t">
              <a:buNone/>
            </a:pPr>
            <a:r>
              <a:rPr lang="ru-RU" sz="4000" b="1" dirty="0" smtClean="0">
                <a:solidFill>
                  <a:srgbClr val="92D050"/>
                </a:solidFill>
                <a:latin typeface="Bookman Old Style" pitchFamily="18" charset="0"/>
              </a:rPr>
              <a:t>Значение знаков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«Счастливый случай» - команда получает удвоенное число баллов за данный вопрос; если ответ неверный - баллы не снимаются.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«Своя игра» - команда имеет право увеличить или уменьшить число баллов за данный вопрос.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Вопрос-аукцион - одна команда может перекупить вопрос у другой.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«Кот в мешке» - вопрос надо отдать другой команде, которую команда-хозяйка называет сама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«Ва-банк» - вопрос перебивается только </a:t>
            </a:r>
            <a:r>
              <a:rPr lang="ru-RU" sz="2000" b="1" dirty="0" err="1" smtClean="0">
                <a:solidFill>
                  <a:srgbClr val="92D050"/>
                </a:solidFill>
                <a:latin typeface="Bookman Old Style" pitchFamily="18" charset="0"/>
              </a:rPr>
              <a:t>ва-банком</a:t>
            </a:r>
            <a:endParaRPr lang="ru-RU" sz="2000" b="1" dirty="0" smtClean="0">
              <a:solidFill>
                <a:srgbClr val="92D050"/>
              </a:solidFill>
              <a:latin typeface="Bookman Old Style" pitchFamily="18" charset="0"/>
            </a:endParaRPr>
          </a:p>
          <a:p>
            <a:pPr marL="0" indent="0" algn="ctr"/>
            <a:endParaRPr lang="ru-RU" sz="2000" b="1" dirty="0" smtClean="0">
              <a:solidFill>
                <a:srgbClr val="92D050"/>
              </a:solidFill>
              <a:latin typeface="Candara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5016"/>
            <a:ext cx="1357312" cy="10493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5715016"/>
            <a:ext cx="1238250" cy="9286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 l="32625" t="30670" r="12355" b="26804"/>
          <a:stretch>
            <a:fillRect/>
          </a:stretch>
        </p:blipFill>
        <p:spPr bwMode="auto">
          <a:xfrm>
            <a:off x="3571868" y="5786454"/>
            <a:ext cx="1357312" cy="7858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/>
          <a:srcRect l="33260" t="20000" r="16518" b="14999"/>
          <a:stretch>
            <a:fillRect/>
          </a:stretch>
        </p:blipFill>
        <p:spPr bwMode="auto">
          <a:xfrm>
            <a:off x="5143504" y="5429264"/>
            <a:ext cx="1319213" cy="1143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/>
          <a:srcRect t="30000" b="45000"/>
          <a:stretch>
            <a:fillRect/>
          </a:stretch>
        </p:blipFill>
        <p:spPr bwMode="auto">
          <a:xfrm>
            <a:off x="6643702" y="5786454"/>
            <a:ext cx="2286016" cy="714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7500990" cy="20447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Птиц этих пяти видов, обитающих в нашем городе, можно увидеть даже в зимнее время.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056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20447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Стоит зелёному листу прекратить свою работу на несколько лет, </a:t>
            </a:r>
          </a:p>
          <a:p>
            <a:pPr marL="0" indent="0" algn="ctr">
              <a:buNone/>
            </a:pPr>
            <a:r>
              <a:rPr lang="ru-RU" dirty="0" smtClean="0"/>
              <a:t>и всё живое население Земли, </a:t>
            </a:r>
          </a:p>
          <a:p>
            <a:pPr marL="0" indent="0" algn="ctr">
              <a:buNone/>
            </a:pPr>
            <a:r>
              <a:rPr lang="ru-RU" dirty="0" smtClean="0"/>
              <a:t>в том числе человек, погибнет. </a:t>
            </a:r>
          </a:p>
          <a:p>
            <a:pPr marL="0" indent="0" algn="ctr">
              <a:buNone/>
            </a:pPr>
            <a:r>
              <a:rPr lang="ru-RU" dirty="0" smtClean="0"/>
              <a:t>Причиной тому будет отсутствие именно этого?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7200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20447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Человеческий организм состоит примерно из одного квадриллиона 1015 именно этих структур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056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20447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Барон </a:t>
            </a:r>
            <a:r>
              <a:rPr lang="ru-RU" dirty="0" err="1" smtClean="0"/>
              <a:t>Мюнхаузен</a:t>
            </a:r>
            <a:r>
              <a:rPr lang="ru-RU" dirty="0" smtClean="0"/>
              <a:t> отправляется в далёкую арабскую страну для того, чтобы не столько увидеть, сколько услышать именно эту  птицу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pic>
        <p:nvPicPr>
          <p:cNvPr id="5" name="-_Krik_pavlina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857752" y="6143644"/>
            <a:ext cx="428628" cy="42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0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285720" y="1643050"/>
            <a:ext cx="8515352" cy="292895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В него входят четыре зверя, одно ракообразное, одно паукообразное, один прибор, одна женщина, двое мужчин, одна рыба  и одна пара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056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Нашу Землю древние называли </a:t>
            </a:r>
            <a:r>
              <a:rPr lang="ru-RU" dirty="0" err="1" smtClean="0"/>
              <a:t>Мидгард</a:t>
            </a:r>
            <a:r>
              <a:rPr lang="ru-RU" dirty="0" smtClean="0"/>
              <a:t> и считали, что </a:t>
            </a:r>
            <a:r>
              <a:rPr lang="ru-RU" dirty="0" err="1" smtClean="0"/>
              <a:t>Мидгард</a:t>
            </a:r>
            <a:r>
              <a:rPr lang="ru-RU" dirty="0" smtClean="0"/>
              <a:t> стоит на трех слонах, а те именно на ней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7" name="Рисунок 6" descr="hello_html_m18efee7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4500570"/>
            <a:ext cx="2562360" cy="1923597"/>
          </a:xfrm>
          <a:prstGeom prst="rect">
            <a:avLst/>
          </a:prstGeom>
        </p:spPr>
      </p:pic>
      <p:pic>
        <p:nvPicPr>
          <p:cNvPr id="8" name="Рисунок 7" descr="hello_html_m18efee7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7224" y="4309528"/>
            <a:ext cx="4429156" cy="2119868"/>
          </a:xfrm>
          <a:prstGeom prst="rect">
            <a:avLst/>
          </a:prstGeom>
        </p:spPr>
      </p:pic>
      <p:pic>
        <p:nvPicPr>
          <p:cNvPr id="9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00076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785926"/>
            <a:ext cx="8858312" cy="50006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4930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Эти географические понятия здесь зашифрованы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11" name="Рисунок 10" descr="Безымянный 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4643446"/>
            <a:ext cx="4557044" cy="1776727"/>
          </a:xfrm>
          <a:prstGeom prst="rect">
            <a:avLst/>
          </a:prstGeom>
        </p:spPr>
      </p:pic>
      <p:pic>
        <p:nvPicPr>
          <p:cNvPr id="12" name="Рисунок 11" descr="Безымянный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868" y="2571744"/>
            <a:ext cx="4619618" cy="1769549"/>
          </a:xfrm>
          <a:prstGeom prst="rect">
            <a:avLst/>
          </a:prstGeom>
        </p:spPr>
      </p:pic>
      <p:pic>
        <p:nvPicPr>
          <p:cNvPr id="8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28651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 l="33260" t="20000" r="16518" b="14999"/>
          <a:stretch>
            <a:fillRect/>
          </a:stretch>
        </p:blipFill>
        <p:spPr bwMode="auto">
          <a:xfrm rot="1027061">
            <a:off x="2701770" y="3035210"/>
            <a:ext cx="5586062" cy="292354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928802"/>
            <a:ext cx="34671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своя игра кот в мешк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643174" y="47148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4930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На карте Земли около 90 морей, а  с таким типом названия только четыре. Россия омывается водами двух из них. Назовите эти моря.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sz="3200" dirty="0" smtClean="0"/>
              <a:t>Бонус: назовите, бассейну какого океана принадлежит каждое из них (20 очков)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056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421188"/>
          </a:xfrm>
        </p:spPr>
        <p:txBody>
          <a:bodyPr/>
          <a:lstStyle/>
          <a:p>
            <a:pPr marL="0" indent="0" algn="ctr">
              <a:buFont typeface="Arial" pitchFamily="34" charset="0"/>
              <a:buNone/>
            </a:pPr>
            <a:r>
              <a:rPr lang="ru-RU" sz="9600" b="1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928802"/>
            <a:ext cx="7715304" cy="3778715"/>
          </a:xfrm>
        </p:spPr>
        <p:txBody>
          <a:bodyPr/>
          <a:lstStyle/>
          <a:p>
            <a:pPr marL="0" indent="0" fontAlgn="t"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sz="2800" dirty="0" smtClean="0"/>
              <a:t>Уникальная карта </a:t>
            </a:r>
            <a:br>
              <a:rPr lang="ru-RU" sz="2800" dirty="0" smtClean="0"/>
            </a:br>
            <a:r>
              <a:rPr lang="ru-RU" sz="2800" dirty="0" smtClean="0"/>
              <a:t>находится в геологическом </a:t>
            </a:r>
            <a:br>
              <a:rPr lang="ru-RU" sz="2800" dirty="0" smtClean="0"/>
            </a:br>
            <a:r>
              <a:rPr lang="ru-RU" sz="2800" dirty="0" smtClean="0"/>
              <a:t>музее Санкт-Петербурга. </a:t>
            </a:r>
            <a:br>
              <a:rPr lang="ru-RU" sz="2800" dirty="0" smtClean="0"/>
            </a:br>
            <a:r>
              <a:rPr lang="ru-RU" sz="2800" dirty="0" smtClean="0"/>
              <a:t>Она сделана </a:t>
            </a:r>
            <a:br>
              <a:rPr lang="ru-RU" sz="2800" dirty="0" smtClean="0"/>
            </a:br>
            <a:r>
              <a:rPr lang="ru-RU" sz="2800" dirty="0" smtClean="0"/>
              <a:t>во флорентийской и </a:t>
            </a:r>
            <a:br>
              <a:rPr lang="ru-RU" sz="2800" dirty="0" smtClean="0"/>
            </a:br>
            <a:r>
              <a:rPr lang="ru-RU" sz="2800" dirty="0" smtClean="0"/>
              <a:t>русской технике мозаики, </a:t>
            </a:r>
            <a:br>
              <a:rPr lang="ru-RU" sz="2800" dirty="0" smtClean="0"/>
            </a:br>
            <a:r>
              <a:rPr lang="ru-RU" sz="2800" dirty="0" smtClean="0"/>
              <a:t>составленной из 45 000 </a:t>
            </a:r>
            <a:br>
              <a:rPr lang="ru-RU" sz="2800" dirty="0" smtClean="0"/>
            </a:br>
            <a:r>
              <a:rPr lang="ru-RU" sz="2800" dirty="0" smtClean="0"/>
              <a:t>разновидностей именно </a:t>
            </a:r>
            <a:br>
              <a:rPr lang="ru-RU" sz="2800" dirty="0" smtClean="0"/>
            </a:br>
            <a:r>
              <a:rPr lang="ru-RU" sz="2800" dirty="0" smtClean="0"/>
              <a:t>этого материала. 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6" name="Рисунок 5" descr="1360067370_304192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428736"/>
            <a:ext cx="4325706" cy="3214710"/>
          </a:xfrm>
          <a:prstGeom prst="rect">
            <a:avLst/>
          </a:prstGeom>
        </p:spPr>
      </p:pic>
      <p:pic>
        <p:nvPicPr>
          <p:cNvPr id="7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50056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000108"/>
            <a:ext cx="3429024" cy="3571900"/>
          </a:xfrm>
        </p:spPr>
        <p:txBody>
          <a:bodyPr/>
          <a:lstStyle/>
          <a:p>
            <a:pPr marL="0" indent="0" fontAlgn="t"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sz="2800" dirty="0" smtClean="0"/>
              <a:t>Эпоха Великих географических открытий связана с именами этих мореплавателей. Один из них дал название Тихому океану. Кто он?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8" name="Рисунок 7" descr="bartolomeu-dias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1000108"/>
            <a:ext cx="1985948" cy="1928826"/>
          </a:xfrm>
          <a:prstGeom prst="rect">
            <a:avLst/>
          </a:prstGeom>
        </p:spPr>
      </p:pic>
      <p:pic>
        <p:nvPicPr>
          <p:cNvPr id="9" name="Рисунок 8" descr="2123114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1268760"/>
            <a:ext cx="2074965" cy="3000396"/>
          </a:xfrm>
          <a:prstGeom prst="rect">
            <a:avLst/>
          </a:prstGeom>
        </p:spPr>
      </p:pic>
      <p:pic>
        <p:nvPicPr>
          <p:cNvPr id="10" name="Рисунок 9" descr="051bffa62398737042ec488040ced42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4714884"/>
            <a:ext cx="2963640" cy="1974525"/>
          </a:xfrm>
          <a:prstGeom prst="rect">
            <a:avLst/>
          </a:prstGeom>
        </p:spPr>
      </p:pic>
      <p:pic>
        <p:nvPicPr>
          <p:cNvPr id="13" name="Рисунок 12" descr="vasco-da-gam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00496" y="3357562"/>
            <a:ext cx="2145787" cy="2595646"/>
          </a:xfrm>
          <a:prstGeom prst="rect">
            <a:avLst/>
          </a:prstGeom>
        </p:spPr>
      </p:pic>
      <p:pic>
        <p:nvPicPr>
          <p:cNvPr id="11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572000" y="6286520"/>
            <a:ext cx="304800" cy="304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444208" y="4365104"/>
            <a:ext cx="23762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(Бонус: 10 очков за правильно указанный портрет этого мореплавателя)</a:t>
            </a:r>
            <a:endParaRPr lang="ru-RU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571472" y="2571744"/>
            <a:ext cx="553244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Династия этой фамилии правила на Руси почти 300 лет.</a:t>
            </a:r>
            <a:endParaRPr lang="ru-RU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056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357158" y="2143116"/>
            <a:ext cx="700092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Марафонская дистанция была включена в Олимпийские </a:t>
            </a:r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игры в Древней Греции </a:t>
            </a:r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в честь победы в Марафонской битве и до сих пор не изменена. </a:t>
            </a:r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Какова </a:t>
            </a:r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её </a:t>
            </a:r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длина?</a:t>
            </a:r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 </a:t>
            </a: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35768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357158" y="2143116"/>
            <a:ext cx="700092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Эти три слова пропущены в следующих крылатых выражениях:</a:t>
            </a:r>
          </a:p>
          <a:p>
            <a:r>
              <a:rPr lang="ru-RU" sz="4000" i="1" dirty="0" smtClean="0">
                <a:solidFill>
                  <a:schemeClr val="bg1"/>
                </a:solidFill>
                <a:latin typeface="Calibri" pitchFamily="34" charset="0"/>
              </a:rPr>
              <a:t>Бойтесь …, дары приносящих</a:t>
            </a:r>
          </a:p>
          <a:p>
            <a:r>
              <a:rPr lang="ru-RU" sz="4000" i="1" dirty="0" smtClean="0">
                <a:solidFill>
                  <a:schemeClr val="bg1"/>
                </a:solidFill>
                <a:latin typeface="Calibri" pitchFamily="34" charset="0"/>
              </a:rPr>
              <a:t>Разрубить … узел</a:t>
            </a:r>
          </a:p>
          <a:p>
            <a:r>
              <a:rPr lang="ru-RU" sz="4000" i="1" dirty="0" smtClean="0">
                <a:solidFill>
                  <a:schemeClr val="bg1"/>
                </a:solidFill>
                <a:latin typeface="Calibri" pitchFamily="34" charset="0"/>
              </a:rPr>
              <a:t>Разбит, как … под Полтавой</a:t>
            </a:r>
            <a:endParaRPr lang="ru-RU" sz="40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4343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1403648" y="1628800"/>
            <a:ext cx="700092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Назовите точные даты начала и конца исторического события, о котором идет речь в песне</a:t>
            </a:r>
            <a:endParaRPr lang="ru-RU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blokada-im-bylo-vsego-lish-trinadcat-no-byli-oni-leningradc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4343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6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285720" y="4643446"/>
            <a:ext cx="70009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Перед вами карта битвы, которая произошла именно в этом году</a:t>
            </a:r>
            <a:endParaRPr lang="ru-RU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Рисунок 4" descr="kb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1214421"/>
            <a:ext cx="5143536" cy="3361035"/>
          </a:xfrm>
          <a:prstGeom prst="rect">
            <a:avLst/>
          </a:prstGeom>
        </p:spPr>
      </p:pic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21481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3798" name="TextBox 5"/>
          <p:cNvSpPr txBox="1">
            <a:spLocks noChangeArrowheads="1"/>
          </p:cNvSpPr>
          <p:nvPr/>
        </p:nvSpPr>
        <p:spPr bwMode="auto">
          <a:xfrm>
            <a:off x="571472" y="3714752"/>
            <a:ext cx="57150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Недавно школа отмечала очередной День Рождения. Сколько ей исполнилось лет?</a:t>
            </a:r>
            <a:endParaRPr lang="ru-RU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6" name="Рисунок 5" descr="schoo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1643050"/>
            <a:ext cx="7505735" cy="1714512"/>
          </a:xfrm>
          <a:prstGeom prst="rect">
            <a:avLst/>
          </a:prstGeom>
        </p:spPr>
      </p:pic>
      <p:pic>
        <p:nvPicPr>
          <p:cNvPr id="7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148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" name="Рисунок 6" descr="gallery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2708920"/>
            <a:ext cx="5572164" cy="369991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14414" y="1214422"/>
            <a:ext cx="6643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Calibri" pitchFamily="34" charset="0"/>
              </a:rPr>
              <a:t>Назовите </a:t>
            </a:r>
            <a:r>
              <a:rPr lang="ru-RU" sz="3200" dirty="0" smtClean="0">
                <a:solidFill>
                  <a:schemeClr val="bg1"/>
                </a:solidFill>
                <a:latin typeface="Calibri" pitchFamily="34" charset="0"/>
              </a:rPr>
              <a:t>фамилию, имя </a:t>
            </a:r>
            <a:r>
              <a:rPr lang="ru-RU" sz="3200" dirty="0">
                <a:solidFill>
                  <a:schemeClr val="bg1"/>
                </a:solidFill>
                <a:latin typeface="Calibri" pitchFamily="34" charset="0"/>
              </a:rPr>
              <a:t>и отчество учителя, работающего в этом кабинете</a:t>
            </a:r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04248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1986" name="Объект 2"/>
          <p:cNvSpPr>
            <a:spLocks noGrp="1"/>
          </p:cNvSpPr>
          <p:nvPr>
            <p:ph idx="1"/>
          </p:nvPr>
        </p:nvSpPr>
        <p:spPr>
          <a:xfrm>
            <a:off x="214282" y="1428736"/>
            <a:ext cx="8229600" cy="2879725"/>
          </a:xfrm>
        </p:spPr>
        <p:txBody>
          <a:bodyPr/>
          <a:lstStyle/>
          <a:p>
            <a:pPr marL="0" indent="0" algn="ctr">
              <a:buFont typeface="Arial" pitchFamily="34" charset="0"/>
              <a:buNone/>
            </a:pPr>
            <a:r>
              <a:rPr lang="ru-RU" dirty="0" smtClean="0"/>
              <a:t>Эта птица имеет непосредственное отношение к </a:t>
            </a:r>
            <a:r>
              <a:rPr lang="ru-RU" dirty="0" smtClean="0"/>
              <a:t>нашей школе?</a:t>
            </a:r>
          </a:p>
          <a:p>
            <a:pPr marL="0" indent="0" algn="ctr">
              <a:buFont typeface="Arial" pitchFamily="34" charset="0"/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Рисунок 4" descr="7619099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3000372"/>
            <a:ext cx="5286380" cy="3303988"/>
          </a:xfrm>
          <a:prstGeom prst="rect">
            <a:avLst/>
          </a:prstGeom>
        </p:spPr>
      </p:pic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14363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23850" y="2349500"/>
            <a:ext cx="8229600" cy="1143000"/>
          </a:xfrm>
        </p:spPr>
        <p:txBody>
          <a:bodyPr/>
          <a:lstStyle/>
          <a:p>
            <a:r>
              <a:rPr lang="ru-RU" sz="9600" b="1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1986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8640960" cy="2070562"/>
          </a:xfrm>
        </p:spPr>
        <p:txBody>
          <a:bodyPr/>
          <a:lstStyle/>
          <a:p>
            <a:pPr marL="0" indent="0" algn="ctr">
              <a:buFont typeface="Arial" pitchFamily="34" charset="0"/>
              <a:buNone/>
            </a:pPr>
            <a:r>
              <a:rPr lang="ru-RU" sz="3600" dirty="0" smtClean="0"/>
              <a:t>Назовите имена четырех учителей, которые учились в нашей школе</a:t>
            </a:r>
            <a:endParaRPr lang="ru-RU" sz="3600" dirty="0" smtClean="0"/>
          </a:p>
          <a:p>
            <a:pPr marL="0" indent="0" algn="ctr">
              <a:buFont typeface="Arial" pitchFamily="34" charset="0"/>
              <a:buNone/>
            </a:pPr>
            <a:endParaRPr lang="ru-RU" sz="3600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072198" y="6072206"/>
            <a:ext cx="304800" cy="304800"/>
          </a:xfrm>
          <a:prstGeom prst="rect">
            <a:avLst/>
          </a:prstGeom>
        </p:spPr>
      </p:pic>
      <p:pic>
        <p:nvPicPr>
          <p:cNvPr id="9" name="Рисунок 8" descr="1sep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3608" y="2276872"/>
            <a:ext cx="4032448" cy="414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44038" name="TextBox 4"/>
          <p:cNvSpPr txBox="1">
            <a:spLocks noChangeArrowheads="1"/>
          </p:cNvSpPr>
          <p:nvPr/>
        </p:nvSpPr>
        <p:spPr bwMode="auto">
          <a:xfrm>
            <a:off x="323528" y="3645024"/>
            <a:ext cx="36004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libri" pitchFamily="34" charset="0"/>
              </a:rPr>
              <a:t>Названия этих пяти спектаклей стоят в репертуаре любимого театра вашего класса?</a:t>
            </a:r>
            <a:endParaRPr lang="ru-RU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9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5085184"/>
            <a:ext cx="304800" cy="304800"/>
          </a:xfrm>
          <a:prstGeom prst="rect">
            <a:avLst/>
          </a:prstGeom>
        </p:spPr>
      </p:pic>
      <p:pic>
        <p:nvPicPr>
          <p:cNvPr id="11" name="Содержимое 10" descr="2015_mezhdunarodnyy_kulturnyy_forum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323528" y="1196752"/>
            <a:ext cx="3096344" cy="2061003"/>
          </a:xfrm>
        </p:spPr>
      </p:pic>
      <p:pic>
        <p:nvPicPr>
          <p:cNvPr id="12" name="Рисунок 11" descr="dsc_8639_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95936" y="476672"/>
            <a:ext cx="3736433" cy="561710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23528" y="5589240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Бонус: назовите главного режиссера тетра (20 очков)</a:t>
            </a:r>
            <a:endParaRPr lang="ru-RU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95288" y="2205038"/>
            <a:ext cx="8229600" cy="1143000"/>
          </a:xfrm>
        </p:spPr>
        <p:txBody>
          <a:bodyPr/>
          <a:lstStyle/>
          <a:p>
            <a:r>
              <a:rPr lang="ru-RU" sz="8800" b="1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23850" y="2349500"/>
            <a:ext cx="8229600" cy="1143000"/>
          </a:xfrm>
        </p:spPr>
        <p:txBody>
          <a:bodyPr/>
          <a:lstStyle/>
          <a:p>
            <a:r>
              <a:rPr lang="ru-RU" sz="8000" b="1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95288" y="2420938"/>
            <a:ext cx="8229600" cy="1143000"/>
          </a:xfrm>
        </p:spPr>
        <p:txBody>
          <a:bodyPr/>
          <a:lstStyle/>
          <a:p>
            <a:r>
              <a:rPr lang="ru-RU" sz="7200" b="1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95288" y="2420938"/>
            <a:ext cx="8229600" cy="1143000"/>
          </a:xfrm>
        </p:spPr>
        <p:txBody>
          <a:bodyPr/>
          <a:lstStyle/>
          <a:p>
            <a:r>
              <a:rPr lang="ru-RU" sz="7200" b="1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1973</TotalTime>
  <Words>743</Words>
  <Application>Microsoft Office PowerPoint</Application>
  <PresentationFormat>Экран (4:3)</PresentationFormat>
  <Paragraphs>194</Paragraphs>
  <Slides>51</Slides>
  <Notes>2</Notes>
  <HiddenSlides>0</HiddenSlides>
  <MMClips>36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Слайд 1</vt:lpstr>
      <vt:lpstr>Слайд 2</vt:lpstr>
      <vt:lpstr>Слайд 3</vt:lpstr>
      <vt:lpstr>Слайд 4</vt:lpstr>
      <vt:lpstr>Литература</vt:lpstr>
      <vt:lpstr>Математика</vt:lpstr>
      <vt:lpstr>Природа</vt:lpstr>
      <vt:lpstr>География</vt:lpstr>
      <vt:lpstr>История</vt:lpstr>
      <vt:lpstr>О школе</vt:lpstr>
      <vt:lpstr>Слайд 11</vt:lpstr>
      <vt:lpstr>Наш город</vt:lpstr>
      <vt:lpstr>Наш город</vt:lpstr>
      <vt:lpstr>Слайд 14</vt:lpstr>
      <vt:lpstr>Наш город</vt:lpstr>
      <vt:lpstr>Наш город</vt:lpstr>
      <vt:lpstr>Наш город</vt:lpstr>
      <vt:lpstr>Литература</vt:lpstr>
      <vt:lpstr>Литература</vt:lpstr>
      <vt:lpstr>Литература</vt:lpstr>
      <vt:lpstr>Литература</vt:lpstr>
      <vt:lpstr>Слайд 22</vt:lpstr>
      <vt:lpstr>Литература</vt:lpstr>
      <vt:lpstr>Математика</vt:lpstr>
      <vt:lpstr>Математика</vt:lpstr>
      <vt:lpstr>Математика</vt:lpstr>
      <vt:lpstr>Слайд 27</vt:lpstr>
      <vt:lpstr>Математика</vt:lpstr>
      <vt:lpstr>Математика</vt:lpstr>
      <vt:lpstr>Природа</vt:lpstr>
      <vt:lpstr>Природа</vt:lpstr>
      <vt:lpstr>Природа</vt:lpstr>
      <vt:lpstr>Природа</vt:lpstr>
      <vt:lpstr>Природа</vt:lpstr>
      <vt:lpstr>География</vt:lpstr>
      <vt:lpstr>Слайд 36</vt:lpstr>
      <vt:lpstr>География</vt:lpstr>
      <vt:lpstr>Слайд 38</vt:lpstr>
      <vt:lpstr>География</vt:lpstr>
      <vt:lpstr>География</vt:lpstr>
      <vt:lpstr>География</vt:lpstr>
      <vt:lpstr>История</vt:lpstr>
      <vt:lpstr>История</vt:lpstr>
      <vt:lpstr>История</vt:lpstr>
      <vt:lpstr>История</vt:lpstr>
      <vt:lpstr>История</vt:lpstr>
      <vt:lpstr>Наша школа</vt:lpstr>
      <vt:lpstr>Наша школа</vt:lpstr>
      <vt:lpstr>Наша школа</vt:lpstr>
      <vt:lpstr>Наша школа</vt:lpstr>
      <vt:lpstr>Наша школа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Admin</cp:lastModifiedBy>
  <cp:revision>211</cp:revision>
  <dcterms:created xsi:type="dcterms:W3CDTF">2014-05-16T09:35:17Z</dcterms:created>
  <dcterms:modified xsi:type="dcterms:W3CDTF">2017-12-26T20:12:15Z</dcterms:modified>
</cp:coreProperties>
</file>