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221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385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86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652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8527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1494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3111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6892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98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584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5939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77CA-4B2E-4C42-9EF2-299ABE9DC14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DD98E-1F78-4757-BBB1-B3D6F76875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482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/>
              <a:t>Методы решения тригонометрических уравнений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212976"/>
            <a:ext cx="6400800" cy="1752600"/>
          </a:xfrm>
        </p:spPr>
        <p:txBody>
          <a:bodyPr/>
          <a:lstStyle/>
          <a:p>
            <a:r>
              <a:rPr lang="ru-RU" dirty="0" smtClean="0"/>
              <a:t>Урок-обобщение</a:t>
            </a:r>
            <a:br>
              <a:rPr lang="ru-RU" dirty="0" smtClean="0"/>
            </a:br>
            <a:r>
              <a:rPr lang="ru-RU" dirty="0" smtClean="0"/>
              <a:t>10 </a:t>
            </a:r>
            <a:r>
              <a:rPr lang="ru-RU" dirty="0" smtClean="0"/>
              <a:t>класс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39818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Решите уравнения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3" y="908720"/>
            <a:ext cx="885698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142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6764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Выводы по уроку</a:t>
            </a:r>
            <a:br>
              <a:rPr lang="ru-RU" dirty="0" smtClean="0"/>
            </a:br>
            <a:r>
              <a:rPr lang="ru-RU" dirty="0" smtClean="0"/>
              <a:t>Рекомендации к контрольной работе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Релаксация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933056"/>
            <a:ext cx="51720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1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700" u="sng" dirty="0"/>
              <a:t>Цели</a:t>
            </a:r>
            <a:r>
              <a:rPr lang="ru-RU" sz="4700" dirty="0"/>
              <a:t>:</a:t>
            </a:r>
          </a:p>
          <a:p>
            <a:pPr marL="0" indent="0">
              <a:buNone/>
            </a:pPr>
            <a:endParaRPr lang="ru-RU" dirty="0"/>
          </a:p>
          <a:p>
            <a:pPr lvl="0"/>
            <a:r>
              <a:rPr lang="ru-RU" sz="3900" dirty="0"/>
              <a:t>повторить материал по теме «Тригонометрические уравнения» </a:t>
            </a:r>
            <a:endParaRPr lang="ru-RU" sz="3900" dirty="0" smtClean="0"/>
          </a:p>
          <a:p>
            <a:pPr lvl="0"/>
            <a:r>
              <a:rPr lang="ru-RU" sz="3900" dirty="0" smtClean="0"/>
              <a:t>закрепить  </a:t>
            </a:r>
            <a:r>
              <a:rPr lang="ru-RU" sz="3900" dirty="0"/>
              <a:t>знания  и  умения  решения  простых тригонометрических  </a:t>
            </a:r>
            <a:r>
              <a:rPr lang="ru-RU" sz="3900" dirty="0" smtClean="0"/>
              <a:t>уравнений</a:t>
            </a:r>
            <a:endParaRPr lang="ru-RU" sz="3900" dirty="0"/>
          </a:p>
          <a:p>
            <a:pPr lvl="0"/>
            <a:r>
              <a:rPr lang="ru-RU" sz="3900" dirty="0" smtClean="0"/>
              <a:t>сформировать </a:t>
            </a:r>
            <a:r>
              <a:rPr lang="ru-RU" sz="3900" dirty="0"/>
              <a:t>навык определения метода решения по виду тригонометрического </a:t>
            </a:r>
            <a:r>
              <a:rPr lang="ru-RU" sz="3900" dirty="0" smtClean="0"/>
              <a:t>уравнения</a:t>
            </a:r>
            <a:endParaRPr lang="ru-RU" sz="3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21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sz="4400" dirty="0" smtClean="0"/>
                  <a:t>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i="1">
                            <a:latin typeface="Cambria Math"/>
                          </a:rPr>
                          <m:t>𝑐𝑡𝑔𝑥</m:t>
                        </m:r>
                        <m:r>
                          <a:rPr lang="ru-RU" sz="4400" i="1">
                            <a:latin typeface="Cambria Math"/>
                          </a:rPr>
                          <m:t>−4</m:t>
                        </m:r>
                      </m:num>
                      <m:den>
                        <m:r>
                          <a:rPr lang="ru-RU" sz="4400" i="1">
                            <a:latin typeface="Cambria Math"/>
                          </a:rPr>
                          <m:t>2</m:t>
                        </m:r>
                        <m:r>
                          <a:rPr lang="ru-RU" sz="4400" i="1">
                            <a:latin typeface="Cambria Math"/>
                          </a:rPr>
                          <m:t>𝑐𝑡𝑔𝑥</m:t>
                        </m:r>
                        <m:r>
                          <a:rPr lang="ru-RU" sz="4400" i="1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ru-RU" sz="4400" i="1">
                        <a:latin typeface="Cambria Math"/>
                      </a:rPr>
                      <m:t>=2</m:t>
                    </m:r>
                  </m:oMath>
                </a14:m>
                <a:endParaRPr lang="ru-RU" sz="4400" dirty="0" smtClean="0"/>
              </a:p>
              <a:p>
                <a:r>
                  <a:rPr lang="ru-RU" sz="4400" dirty="0"/>
                  <a:t> </a:t>
                </a:r>
                <a:r>
                  <a:rPr lang="en-US" sz="4400" dirty="0" err="1"/>
                  <a:t>cos</a:t>
                </a:r>
                <a:r>
                  <a:rPr lang="ru-RU" sz="4400" dirty="0"/>
                  <a:t>(</a:t>
                </a:r>
                <a:r>
                  <a:rPr lang="en-US" sz="4400" dirty="0" err="1"/>
                  <a:t>arctg</a:t>
                </a:r>
                <a:r>
                  <a:rPr lang="ru-RU" sz="4400" dirty="0"/>
                  <a:t>3)+</a:t>
                </a:r>
                <a:r>
                  <a:rPr lang="en-US" sz="4400" dirty="0"/>
                  <a:t>sin</a:t>
                </a:r>
                <a:r>
                  <a:rPr lang="ru-RU" sz="4400" dirty="0"/>
                  <a:t>(</a:t>
                </a:r>
                <a:r>
                  <a:rPr lang="en-US" sz="4400" dirty="0" err="1"/>
                  <a:t>arcctg</a:t>
                </a:r>
                <a:r>
                  <a:rPr lang="ru-RU" sz="4400" dirty="0"/>
                  <a:t>5</a:t>
                </a:r>
                <a:r>
                  <a:rPr lang="ru-RU" sz="4400" dirty="0" smtClean="0"/>
                  <a:t>)</a:t>
                </a:r>
              </a:p>
              <a:p>
                <a:r>
                  <a:rPr lang="ru-RU" sz="4400" dirty="0" smtClean="0"/>
                  <a:t>оставшиеся </a:t>
                </a:r>
                <a:r>
                  <a:rPr lang="ru-RU" sz="4400" dirty="0"/>
                  <a:t>нерешенными уравнения с листа контроля 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2948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4096"/>
          </a:xfrm>
        </p:spPr>
        <p:txBody>
          <a:bodyPr/>
          <a:lstStyle/>
          <a:p>
            <a:r>
              <a:rPr lang="ru-RU" dirty="0" smtClean="0"/>
              <a:t>Устная работа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82230" y="614683"/>
                <a:ext cx="8229600" cy="100811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5400" i="1">
                              <a:latin typeface="Cambria Math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ru-RU" sz="54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ru-RU" sz="5400">
                                  <a:latin typeface="Cambria Math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ru-RU" sz="540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54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ru-RU" sz="54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e>
                        <m:sup>
                          <m:r>
                            <a:rPr lang="ru-RU" sz="5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5400" i="1">
                          <a:latin typeface="Cambria Math"/>
                        </a:rPr>
                        <m:t>+(</m:t>
                      </m:r>
                      <m:sSup>
                        <m:sSupPr>
                          <m:ctrlPr>
                            <a:rPr lang="ru-RU" sz="5400" i="1">
                              <a:latin typeface="Cambria Math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ru-RU" sz="54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sz="5400">
                                  <a:latin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ru-RU" sz="5400" i="1">
                                  <a:latin typeface="Cambria Math"/>
                                </a:rPr>
                                <m:t>𝑥</m:t>
                              </m:r>
                            </m:e>
                          </m:func>
                          <m:r>
                            <a:rPr lang="ru-RU" sz="54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5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5400" i="1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ru-RU" sz="5400" dirty="0"/>
              </a:p>
              <a:p>
                <a:pPr marL="0" indent="0">
                  <a:buNone/>
                </a:pPr>
                <a:endParaRPr lang="ru-RU" sz="60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2230" y="614683"/>
                <a:ext cx="8229600" cy="1008112"/>
              </a:xfr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/>
              <p:cNvSpPr/>
              <p:nvPr/>
            </p:nvSpPr>
            <p:spPr>
              <a:xfrm>
                <a:off x="467544" y="1473657"/>
                <a:ext cx="813690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54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540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5400" i="1">
                              <a:latin typeface="Cambria Math"/>
                            </a:rPr>
                            <m:t>𝑡</m:t>
                          </m:r>
                          <m:d>
                            <m:dPr>
                              <m:ctrlPr>
                                <a:rPr lang="ru-RU" sz="54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5400" i="1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5400" i="1">
                                  <a:latin typeface="Cambria Math"/>
                                </a:rPr>
                                <m:t>−5</m:t>
                              </m:r>
                            </m:e>
                          </m:d>
                          <m:r>
                            <a:rPr lang="en-US" sz="5400" i="1">
                              <a:latin typeface="Cambria Math"/>
                            </a:rPr>
                            <m:t>=0</m:t>
                          </m:r>
                        </m:e>
                      </m:func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473657"/>
                <a:ext cx="8136904" cy="92333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Прямоугольник 4"/>
              <p:cNvSpPr/>
              <p:nvPr/>
            </p:nvSpPr>
            <p:spPr>
              <a:xfrm>
                <a:off x="827584" y="2276872"/>
                <a:ext cx="741682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𝑡𝑔</m:t>
                      </m:r>
                      <m:d>
                        <m:dPr>
                          <m:ctrlPr>
                            <a:rPr lang="ru-RU" sz="5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5400" i="1">
                              <a:latin typeface="Cambria Math"/>
                            </a:rPr>
                            <m:t>𝜋</m:t>
                          </m:r>
                          <m:r>
                            <a:rPr lang="en-US" sz="5400" i="1">
                              <a:latin typeface="Cambria Math"/>
                            </a:rPr>
                            <m:t>−</m:t>
                          </m:r>
                          <m:r>
                            <a:rPr lang="en-US" sz="54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5400" i="1">
                          <a:latin typeface="Cambria Math"/>
                        </a:rPr>
                        <m:t>=−1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276872"/>
                <a:ext cx="7416824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Прямоугольник 5"/>
              <p:cNvSpPr/>
              <p:nvPr/>
            </p:nvSpPr>
            <p:spPr>
              <a:xfrm>
                <a:off x="1331640" y="3140968"/>
                <a:ext cx="6192688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𝑡𝑔𝑥</m:t>
                      </m:r>
                      <m:d>
                        <m:dPr>
                          <m:ctrlPr>
                            <a:rPr lang="ru-RU" sz="5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5400" i="1">
                              <a:latin typeface="Cambria Math"/>
                            </a:rPr>
                            <m:t>𝜋</m:t>
                          </m:r>
                          <m:r>
                            <a:rPr lang="en-US" sz="5400" i="1">
                              <a:latin typeface="Cambria Math"/>
                            </a:rPr>
                            <m:t>+</m:t>
                          </m:r>
                          <m:r>
                            <a:rPr lang="en-US" sz="54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5400" i="1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140968"/>
                <a:ext cx="6192688" cy="92333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Прямоугольник 6"/>
              <p:cNvSpPr/>
              <p:nvPr/>
            </p:nvSpPr>
            <p:spPr>
              <a:xfrm>
                <a:off x="323528" y="3879632"/>
                <a:ext cx="651796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(2</m:t>
                      </m:r>
                      <m:func>
                        <m:funcPr>
                          <m:ctrlPr>
                            <a:rPr lang="ru-RU" sz="54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540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5400" i="1">
                              <a:latin typeface="Cambria Math"/>
                            </a:rPr>
                            <m:t>𝑠</m:t>
                          </m:r>
                          <m:r>
                            <a:rPr lang="en-US" sz="5400" i="1">
                              <a:latin typeface="Cambria Math"/>
                            </a:rPr>
                            <m:t>−1)</m:t>
                          </m:r>
                        </m:e>
                      </m:func>
                      <m:r>
                        <a:rPr lang="en-US" sz="5400" i="1">
                          <a:latin typeface="Cambria Math"/>
                        </a:rPr>
                        <m:t>(</m:t>
                      </m:r>
                      <m:func>
                        <m:funcPr>
                          <m:ctrlPr>
                            <a:rPr lang="ru-RU" sz="54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540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5400" i="1">
                              <a:latin typeface="Cambria Math"/>
                            </a:rPr>
                            <m:t>𝑠</m:t>
                          </m:r>
                          <m:r>
                            <a:rPr lang="en-US" sz="5400" i="1">
                              <a:latin typeface="Cambria Math"/>
                            </a:rPr>
                            <m:t>+4)=0</m:t>
                          </m:r>
                        </m:e>
                      </m:func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879632"/>
                <a:ext cx="6517961" cy="92333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r="-251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Прямоугольник 7"/>
              <p:cNvSpPr/>
              <p:nvPr/>
            </p:nvSpPr>
            <p:spPr>
              <a:xfrm>
                <a:off x="2269489" y="4653136"/>
                <a:ext cx="4572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𝑐𝑡𝑔</m:t>
                      </m:r>
                      <m:r>
                        <a:rPr lang="en-US" sz="5400" i="1">
                          <a:latin typeface="Cambria Math"/>
                        </a:rPr>
                        <m:t>10</m:t>
                      </m:r>
                      <m:r>
                        <a:rPr lang="en-US" sz="5400" i="1">
                          <a:latin typeface="Cambria Math"/>
                        </a:rPr>
                        <m:t>𝑡</m:t>
                      </m:r>
                      <m:r>
                        <a:rPr lang="en-US" sz="5400" i="1">
                          <a:latin typeface="Cambria Math"/>
                        </a:rPr>
                        <m:t>=10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9489" y="4653136"/>
                <a:ext cx="4572000" cy="92333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Прямоугольник 8"/>
              <p:cNvSpPr/>
              <p:nvPr/>
            </p:nvSpPr>
            <p:spPr>
              <a:xfrm>
                <a:off x="1979710" y="5445224"/>
                <a:ext cx="525658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54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5400">
                              <a:latin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ru-RU" sz="54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5400" i="1">
                                  <a:latin typeface="Cambria Math"/>
                                </a:rPr>
                                <m:t>53</m:t>
                              </m:r>
                              <m:r>
                                <a:rPr lang="en-US" sz="54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5400" i="1">
                              <a:latin typeface="Cambria Math"/>
                            </a:rPr>
                            <m:t>=2013</m:t>
                          </m:r>
                        </m:e>
                      </m:func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0" y="5445224"/>
                <a:ext cx="5256585" cy="92333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3370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404664"/>
                <a:ext cx="9649072" cy="108012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4000" dirty="0" smtClean="0"/>
                  <a:t>arcsin a = t (|a|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4000" b="0" i="1" smtClean="0">
                        <a:latin typeface="Cambria Math"/>
                        <a:ea typeface="Cambria Math"/>
                      </a:rPr>
                      <m:t>1)</m:t>
                    </m:r>
                  </m:oMath>
                </a14:m>
                <a:r>
                  <a:rPr lang="en-US" sz="4000" dirty="0" smtClean="0"/>
                  <a:t>  	sin t = a	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i="1" dirty="0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sz="4000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4000" i="1" dirty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4000" b="0" i="1" dirty="0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4000" b="0" i="1" dirty="0" smtClean="0"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en-US" sz="40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i="1" dirty="0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sz="4000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404664"/>
                <a:ext cx="9649072" cy="1080120"/>
              </a:xfrm>
              <a:blipFill rotWithShape="1">
                <a:blip r:embed="rId2" cstate="print"/>
                <a:stretch>
                  <a:fillRect l="-2211" t="-28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0" y="1667639"/>
                <a:ext cx="9649072" cy="1080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4000" dirty="0" smtClean="0"/>
                  <a:t>arccos a = t (|a|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/>
                        <a:ea typeface="Cambria Math"/>
                      </a:rPr>
                      <m:t>≤1)</m:t>
                    </m:r>
                  </m:oMath>
                </a14:m>
                <a:r>
                  <a:rPr lang="en-US" sz="4000" dirty="0"/>
                  <a:t>  	</a:t>
                </a:r>
                <a:r>
                  <a:rPr lang="en-US" sz="4000" dirty="0" err="1" smtClean="0"/>
                  <a:t>cos</a:t>
                </a:r>
                <a:r>
                  <a:rPr lang="en-US" sz="4000" dirty="0" smtClean="0"/>
                  <a:t> </a:t>
                </a:r>
                <a:r>
                  <a:rPr lang="en-US" sz="4000" dirty="0"/>
                  <a:t>t = a	 </a:t>
                </a:r>
                <a14:m>
                  <m:oMath xmlns:m="http://schemas.openxmlformats.org/officeDocument/2006/math">
                    <m:r>
                      <a:rPr lang="en-US" sz="4000" b="0" i="0" dirty="0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4000" i="1" dirty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ru-RU" sz="4000" dirty="0"/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667639"/>
                <a:ext cx="9649072" cy="108012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2211" t="-10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Объект 2"/>
              <p:cNvSpPr txBox="1">
                <a:spLocks/>
              </p:cNvSpPr>
              <p:nvPr/>
            </p:nvSpPr>
            <p:spPr>
              <a:xfrm>
                <a:off x="199593" y="2843296"/>
                <a:ext cx="9649072" cy="1080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sz="4000" dirty="0" err="1" smtClean="0"/>
                  <a:t>arctg</a:t>
                </a:r>
                <a:r>
                  <a:rPr lang="en-US" sz="4000" dirty="0" smtClean="0"/>
                  <a:t> a = t  	</a:t>
                </a:r>
                <a:r>
                  <a:rPr lang="en-US" sz="4000" dirty="0" err="1" smtClean="0"/>
                  <a:t>tg</a:t>
                </a:r>
                <a:r>
                  <a:rPr lang="en-US" sz="4000" dirty="0" smtClean="0"/>
                  <a:t> </a:t>
                </a:r>
                <a:r>
                  <a:rPr lang="en-US" sz="4000" dirty="0"/>
                  <a:t>t = a	 </a:t>
                </a:r>
                <a:r>
                  <a:rPr lang="en-US" sz="4000" dirty="0" smtClean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i="1" dirty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sz="4000" i="1" dirty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4000" i="1" dirty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&lt;</m:t>
                    </m:r>
                    <m:f>
                      <m:fPr>
                        <m:ctrlPr>
                          <a:rPr lang="en-US" sz="40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i="1" dirty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sz="4000" i="1" dirty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>
          <p:sp>
            <p:nvSpPr>
              <p:cNvPr id="7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593" y="2843296"/>
                <a:ext cx="9649072" cy="108012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2274" t="-28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Объект 2"/>
              <p:cNvSpPr txBox="1">
                <a:spLocks/>
              </p:cNvSpPr>
              <p:nvPr/>
            </p:nvSpPr>
            <p:spPr>
              <a:xfrm>
                <a:off x="179512" y="4077072"/>
                <a:ext cx="5976664" cy="18722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4000" dirty="0" smtClean="0"/>
                  <a:t>arcctg a = t </a:t>
                </a:r>
                <a:r>
                  <a:rPr lang="en-US" sz="4000" dirty="0"/>
                  <a:t>	</a:t>
                </a:r>
                <a:r>
                  <a:rPr lang="en-US" sz="4000" dirty="0" err="1" smtClean="0"/>
                  <a:t>cos</a:t>
                </a:r>
                <a:r>
                  <a:rPr lang="en-US" sz="4000" dirty="0" smtClean="0"/>
                  <a:t> </a:t>
                </a:r>
                <a:r>
                  <a:rPr lang="en-US" sz="4000" dirty="0"/>
                  <a:t>t = a	 </a:t>
                </a:r>
                <a14:m>
                  <m:oMath xmlns:m="http://schemas.openxmlformats.org/officeDocument/2006/math">
                    <m:r>
                      <a:rPr lang="en-US" sz="4000" b="0" i="0" dirty="0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4000" i="1" dirty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4000" i="1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ru-RU" sz="4000" dirty="0"/>
              </a:p>
            </p:txBody>
          </p:sp>
        </mc:Choice>
        <mc:Fallback>
          <p:sp>
            <p:nvSpPr>
              <p:cNvPr id="8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077072"/>
                <a:ext cx="5976664" cy="187220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3568" t="-58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3923416"/>
            <a:ext cx="2858641" cy="280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960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34621"/>
            <a:ext cx="8229600" cy="63894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Блиц-опрос</a:t>
            </a:r>
            <a:br>
              <a:rPr lang="ru-RU" dirty="0" smtClean="0"/>
            </a:br>
            <a:r>
              <a:rPr lang="ru-RU" dirty="0" smtClean="0"/>
              <a:t>1 вариант			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Прямоугольник 5"/>
              <p:cNvSpPr/>
              <p:nvPr/>
            </p:nvSpPr>
            <p:spPr>
              <a:xfrm>
                <a:off x="27951" y="1291331"/>
                <a:ext cx="509934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/>
                        </a:rPr>
                        <m:t>1. </m:t>
                      </m:r>
                      <m:r>
                        <a:rPr lang="en-US" sz="3200" i="1">
                          <a:latin typeface="Cambria Math"/>
                        </a:rPr>
                        <m:t>𝑎𝑟𝑐𝑡𝑔</m:t>
                      </m:r>
                      <m:d>
                        <m:dPr>
                          <m:ctrlPr>
                            <a:rPr lang="ru-RU" sz="3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/>
                            </a:rPr>
                            <m:t>−17</m:t>
                          </m:r>
                        </m:e>
                      </m:d>
                      <m:r>
                        <a:rPr lang="en-US" sz="3200" i="1">
                          <a:latin typeface="Cambria Math"/>
                        </a:rPr>
                        <m:t>+</m:t>
                      </m:r>
                      <m:r>
                        <a:rPr lang="en-US" sz="3200" i="1">
                          <a:latin typeface="Cambria Math"/>
                        </a:rPr>
                        <m:t>𝑎𝑟𝑐𝑡𝑔</m:t>
                      </m:r>
                      <m:r>
                        <a:rPr lang="en-US" sz="3200" i="1">
                          <a:latin typeface="Cambria Math"/>
                        </a:rPr>
                        <m:t>(17)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51" y="1291331"/>
                <a:ext cx="5099345" cy="58477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Прямоугольник 6"/>
              <p:cNvSpPr/>
              <p:nvPr/>
            </p:nvSpPr>
            <p:spPr>
              <a:xfrm>
                <a:off x="214498" y="4280442"/>
                <a:ext cx="482523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/>
                        </a:rPr>
                        <m:t>1</m:t>
                      </m:r>
                      <m:r>
                        <a:rPr lang="ru-RU" sz="3200" b="0" i="1" smtClean="0">
                          <a:latin typeface="Cambria Math"/>
                        </a:rPr>
                        <m:t>. </m:t>
                      </m:r>
                      <m:r>
                        <a:rPr lang="en-US" sz="3200" i="1">
                          <a:latin typeface="Cambria Math"/>
                        </a:rPr>
                        <m:t>𝑎𝑟𝑐</m:t>
                      </m:r>
                      <m:r>
                        <a:rPr lang="ru-RU" sz="3200" b="0" i="1" smtClean="0">
                          <a:latin typeface="Cambria Math"/>
                        </a:rPr>
                        <m:t>с</m:t>
                      </m:r>
                      <m:r>
                        <a:rPr lang="en-US" sz="3200" i="1">
                          <a:latin typeface="Cambria Math"/>
                        </a:rPr>
                        <m:t>𝑡𝑔</m:t>
                      </m:r>
                      <m:d>
                        <m:dPr>
                          <m:ctrlPr>
                            <a:rPr lang="ru-RU" sz="3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8</m:t>
                          </m:r>
                        </m:e>
                      </m:d>
                      <m:r>
                        <a:rPr lang="en-US" sz="3200" i="1">
                          <a:latin typeface="Cambria Math"/>
                        </a:rPr>
                        <m:t>+</m:t>
                      </m:r>
                      <m:r>
                        <a:rPr lang="en-US" sz="3200" i="1">
                          <a:latin typeface="Cambria Math"/>
                        </a:rPr>
                        <m:t>𝑎𝑟𝑐𝑡𝑔</m:t>
                      </m:r>
                      <m:r>
                        <a:rPr lang="en-US" sz="3200" i="1">
                          <a:latin typeface="Cambria Math"/>
                        </a:rPr>
                        <m:t>(−8)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98" y="4280442"/>
                <a:ext cx="4825232" cy="58477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54003" y="357255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 вариант</a:t>
            </a:r>
            <a:endParaRPr lang="ru-RU" sz="40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Прямоугольник 9"/>
              <p:cNvSpPr/>
              <p:nvPr/>
            </p:nvSpPr>
            <p:spPr>
              <a:xfrm>
                <a:off x="-180528" y="1906079"/>
                <a:ext cx="5976665" cy="1125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0" smtClean="0">
                          <a:latin typeface="Cambria Math"/>
                        </a:rPr>
                        <m:t>2. 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/>
                        </a:rPr>
                        <m:t>arccos</m:t>
                      </m:r>
                      <m:r>
                        <a:rPr lang="en-US" sz="3200">
                          <a:latin typeface="Cambria Math"/>
                        </a:rPr>
                        <m:t>(</m:t>
                      </m:r>
                      <m:r>
                        <a:rPr lang="en-US" sz="3200" i="1">
                          <a:latin typeface="Cambria Math"/>
                        </a:rPr>
                        <m:t>−</m:t>
                      </m:r>
                      <m:r>
                        <a:rPr lang="en-US" sz="320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ru-RU" sz="32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32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)+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/>
                        </a:rPr>
                        <m:t>arccos</m:t>
                      </m:r>
                      <m:r>
                        <a:rPr lang="en-US" sz="3200" i="1">
                          <a:latin typeface="Cambria Math"/>
                        </a:rPr>
                        <m:t>(</m:t>
                      </m:r>
                      <m:f>
                        <m:fPr>
                          <m:ctrlPr>
                            <a:rPr lang="ru-RU" sz="32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32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528" y="1906079"/>
                <a:ext cx="5976665" cy="112511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Прямоугольник 11"/>
              <p:cNvSpPr/>
              <p:nvPr/>
            </p:nvSpPr>
            <p:spPr>
              <a:xfrm>
                <a:off x="135269" y="4870230"/>
                <a:ext cx="5678028" cy="11251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0" smtClean="0">
                          <a:latin typeface="Cambria Math"/>
                        </a:rPr>
                        <m:t>2. 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/>
                        </a:rPr>
                        <m:t>arccos</m:t>
                      </m:r>
                      <m:r>
                        <a:rPr lang="en-US" sz="3200">
                          <a:latin typeface="Cambria Math"/>
                        </a:rPr>
                        <m:t>(</m:t>
                      </m:r>
                      <m:r>
                        <a:rPr lang="en-US" sz="3200" i="1">
                          <a:latin typeface="Cambria Math"/>
                        </a:rPr>
                        <m:t>−</m:t>
                      </m:r>
                      <m:r>
                        <a:rPr lang="en-US" sz="320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ru-RU" sz="3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)+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/>
                        </a:rPr>
                        <m:t>arcsin</m:t>
                      </m:r>
                      <m:r>
                        <a:rPr lang="en-US" sz="3200" i="1">
                          <a:latin typeface="Cambria Math"/>
                        </a:rPr>
                        <m:t>(− </m:t>
                      </m:r>
                      <m:f>
                        <m:fPr>
                          <m:ctrlPr>
                            <a:rPr lang="ru-RU" sz="32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32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69" y="4870230"/>
                <a:ext cx="5678028" cy="112511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372200" y="1437585"/>
            <a:ext cx="23762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5.</a:t>
            </a:r>
            <a:br>
              <a:rPr lang="ru-RU" sz="4000" dirty="0" smtClean="0"/>
            </a:br>
            <a:r>
              <a:rPr lang="ru-RU" sz="4000" dirty="0" smtClean="0"/>
              <a:t>Коперник</a:t>
            </a:r>
            <a:br>
              <a:rPr lang="ru-RU" sz="4000" dirty="0" smtClean="0"/>
            </a:br>
            <a:r>
              <a:rPr lang="ru-RU" sz="4000" dirty="0" smtClean="0"/>
              <a:t>Кеплер</a:t>
            </a:r>
          </a:p>
          <a:p>
            <a:r>
              <a:rPr lang="ru-RU" sz="4000" dirty="0" smtClean="0"/>
              <a:t>Виет</a:t>
            </a:r>
          </a:p>
          <a:p>
            <a:r>
              <a:rPr lang="ru-RU" sz="4000" dirty="0" smtClean="0"/>
              <a:t>Эйлер</a:t>
            </a:r>
            <a:endParaRPr lang="ru-RU" sz="4000" dirty="0"/>
          </a:p>
        </p:txBody>
      </p:sp>
      <p:pic>
        <p:nvPicPr>
          <p:cNvPr id="11" name="Picture 2" descr="C:\Users\Владимир\Desktop\Euler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7023" y="4607685"/>
            <a:ext cx="1856978" cy="225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hrono.ru/img/portrety/koperni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"/>
            <a:ext cx="1763688" cy="2147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472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7" y="200568"/>
            <a:ext cx="8496944" cy="656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344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522" y="188640"/>
            <a:ext cx="8914478" cy="665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19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38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Виды тригонометрических уравнений и способы их решения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66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53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Методы решения тригонометрических уравнений</vt:lpstr>
      <vt:lpstr>Слайд 2</vt:lpstr>
      <vt:lpstr>Домашнее задание</vt:lpstr>
      <vt:lpstr>Устная работа</vt:lpstr>
      <vt:lpstr>Слайд 5</vt:lpstr>
      <vt:lpstr>Блиц-опрос 1 вариант   </vt:lpstr>
      <vt:lpstr>Слайд 7</vt:lpstr>
      <vt:lpstr>Слайд 8</vt:lpstr>
      <vt:lpstr>Виды тригонометрических уравнений и способы их решения</vt:lpstr>
      <vt:lpstr>Решите уравнения</vt:lpstr>
      <vt:lpstr>Выводы по уроку Рекомендации к контрольной работе   Релаксация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решения тригонометрических уравнений</dc:title>
  <dc:creator>Lena</dc:creator>
  <cp:lastModifiedBy>Admin</cp:lastModifiedBy>
  <cp:revision>9</cp:revision>
  <dcterms:created xsi:type="dcterms:W3CDTF">2013-12-08T16:33:13Z</dcterms:created>
  <dcterms:modified xsi:type="dcterms:W3CDTF">2019-10-20T18:32:43Z</dcterms:modified>
</cp:coreProperties>
</file>