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70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embeddedFontLst>
    <p:embeddedFont>
      <p:font typeface="Merriweather" charset="-52"/>
      <p:regular r:id="rId17"/>
      <p:bold r:id="rId18"/>
      <p:italic r:id="rId19"/>
      <p:boldItalic r:id="rId20"/>
    </p:embeddedFont>
    <p:embeddedFont>
      <p:font typeface="Comfortaa" charset="0"/>
      <p:regular r:id="rId21"/>
      <p:bold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60"/>
  </p:normalViewPr>
  <p:slideViewPr>
    <p:cSldViewPr>
      <p:cViewPr>
        <p:scale>
          <a:sx n="100" d="100"/>
          <a:sy n="100" d="100"/>
        </p:scale>
        <p:origin x="-300" y="-7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-125" y="0"/>
            <a:ext cx="9144250" cy="4398100"/>
          </a:xfrm>
          <a:custGeom>
            <a:avLst/>
            <a:gdLst/>
            <a:ahLst/>
            <a:cxnLst/>
            <a:rect l="0" t="0" r="0" b="0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/>
          <p:nvPr/>
        </p:nvSpPr>
        <p:spPr>
          <a:xfrm>
            <a:off x="0" y="48099"/>
            <a:ext cx="9144250" cy="4398100"/>
          </a:xfrm>
          <a:custGeom>
            <a:avLst/>
            <a:gdLst/>
            <a:ahLst/>
            <a:cxnLst/>
            <a:rect l="0" t="0" r="0" b="0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Shape 16"/>
          <p:cNvSpPr/>
          <p:nvPr/>
        </p:nvSpPr>
        <p:spPr>
          <a:xfrm>
            <a:off x="0" y="0"/>
            <a:ext cx="9144250" cy="4398100"/>
          </a:xfrm>
          <a:custGeom>
            <a:avLst/>
            <a:gdLst/>
            <a:ahLst/>
            <a:cxnLst/>
            <a:rect l="0" t="0" r="0" b="0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Shape 21"/>
          <p:cNvSpPr/>
          <p:nvPr/>
        </p:nvSpPr>
        <p:spPr>
          <a:xfrm>
            <a:off x="0" y="44125"/>
            <a:ext cx="4313625" cy="4399375"/>
          </a:xfrm>
          <a:custGeom>
            <a:avLst/>
            <a:gdLst/>
            <a:ahLst/>
            <a:cxnLst/>
            <a:rect l="0" t="0" r="0" b="0"/>
            <a:pathLst>
              <a:path w="172545" h="175975" extrusionOk="0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Shape 22"/>
          <p:cNvSpPr/>
          <p:nvPr/>
        </p:nvSpPr>
        <p:spPr>
          <a:xfrm>
            <a:off x="-125" y="0"/>
            <a:ext cx="4316900" cy="4395600"/>
          </a:xfrm>
          <a:custGeom>
            <a:avLst/>
            <a:gdLst/>
            <a:ahLst/>
            <a:cxnLst/>
            <a:rect l="0" t="0" r="0" b="0"/>
            <a:pathLst>
              <a:path w="172676" h="175824" extrusionOk="0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2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ubTitle" idx="1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2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aradigm">
    <p:bg>
      <p:bgPr>
        <a:solidFill>
          <a:srgbClr val="F4CCCC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olframalpha.com/input/?i=(x%5e2+y%5e2-1)%5e3-x%5e2y%5e3=0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79;&#1072;&#1076;&#1072;&#1085;&#1080;&#1077;%203.gs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ru.wikipedia.org/wiki/%D0%9F%D0%BE%D0%BB%D1%8F%D1%80%D0%BD%D0%B0%D1%8F_%D1%81%D0%B8%D1%81%D1%82%D0%B5%D0%BC%D0%B0_%D0%BA%D0%BE%D0%BE%D1%80%D0%B4%D0%B8%D0%BD%D0%B0%D1%8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56;&#1086;&#1079;&#1099;%20&#1043;&#1088;&#1072;&#1085;&#1076;&#1080;%20-%20&#1076;&#1086;&#1087;&#1086;&#1083;&#1085;&#1077;&#1085;&#1080;&#1077;.gs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ctrTitle"/>
          </p:nvPr>
        </p:nvSpPr>
        <p:spPr>
          <a:xfrm>
            <a:off x="311700" y="278450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Параметрические метаморфозы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ubTitle" idx="1"/>
          </p:nvPr>
        </p:nvSpPr>
        <p:spPr>
          <a:xfrm>
            <a:off x="5929322" y="3214692"/>
            <a:ext cx="3028200" cy="1793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ysClr val="windowText" lastClr="000000"/>
                </a:solidFill>
                <a:latin typeface="Comfortaa"/>
                <a:ea typeface="Comfortaa"/>
                <a:cs typeface="Comfortaa"/>
                <a:sym typeface="Comfortaa"/>
              </a:rPr>
              <a:t>Выполнили ученики 10 “А”:</a:t>
            </a:r>
            <a:endParaRPr b="1">
              <a:solidFill>
                <a:sysClr val="windowText" lastClr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ysClr val="windowText" lastClr="000000"/>
                </a:solidFill>
                <a:latin typeface="Comfortaa"/>
                <a:ea typeface="Comfortaa"/>
                <a:cs typeface="Comfortaa"/>
                <a:sym typeface="Comfortaa"/>
              </a:rPr>
              <a:t>Гареев Николай</a:t>
            </a:r>
            <a:endParaRPr b="1">
              <a:solidFill>
                <a:sysClr val="windowText" lastClr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ysClr val="windowText" lastClr="000000"/>
                </a:solidFill>
                <a:latin typeface="Comfortaa"/>
                <a:ea typeface="Comfortaa"/>
                <a:cs typeface="Comfortaa"/>
                <a:sym typeface="Comfortaa"/>
              </a:rPr>
              <a:t>Кылыч Селин</a:t>
            </a:r>
            <a:endParaRPr b="1">
              <a:solidFill>
                <a:sysClr val="windowText" lastClr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ysClr val="windowText" lastClr="000000"/>
                </a:solidFill>
                <a:latin typeface="Comfortaa"/>
                <a:ea typeface="Comfortaa"/>
                <a:cs typeface="Comfortaa"/>
                <a:sym typeface="Comfortaa"/>
              </a:rPr>
              <a:t>Тугузбаева Зарина</a:t>
            </a:r>
            <a:endParaRPr b="1">
              <a:solidFill>
                <a:sysClr val="windowText" lastClr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ysClr val="windowText" lastClr="000000"/>
                </a:solidFill>
                <a:latin typeface="Comfortaa"/>
                <a:ea typeface="Comfortaa"/>
                <a:cs typeface="Comfortaa"/>
                <a:sym typeface="Comfortaa"/>
              </a:rPr>
              <a:t>Преподаватель:</a:t>
            </a:r>
            <a:endParaRPr b="1">
              <a:solidFill>
                <a:sysClr val="windowText" lastClr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ysClr val="windowText" lastClr="000000"/>
                </a:solidFill>
                <a:latin typeface="Comfortaa"/>
                <a:ea typeface="Comfortaa"/>
                <a:cs typeface="Comfortaa"/>
                <a:sym typeface="Comfortaa"/>
              </a:rPr>
              <a:t>Эйхгорн Елена Владимировна</a:t>
            </a:r>
            <a:endParaRPr b="1">
              <a:solidFill>
                <a:sysClr val="windowText" lastClr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6" name="Shape 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034" y="1214428"/>
            <a:ext cx="3514850" cy="367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Shape 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3570" y="1357304"/>
            <a:ext cx="2151100" cy="187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591250" y="174350"/>
            <a:ext cx="3704400" cy="87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/>
              <a:t>Фигуры Лиссажу</a:t>
            </a:r>
            <a:endParaRPr b="1"/>
          </a:p>
        </p:txBody>
      </p:sp>
      <p:sp>
        <p:nvSpPr>
          <p:cNvPr id="136" name="Shape 136"/>
          <p:cNvSpPr txBox="1">
            <a:spLocks noGrp="1"/>
          </p:cNvSpPr>
          <p:nvPr>
            <p:ph type="subTitle" idx="1"/>
          </p:nvPr>
        </p:nvSpPr>
        <p:spPr>
          <a:xfrm>
            <a:off x="143700" y="1183125"/>
            <a:ext cx="4352100" cy="3828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F4CCCC"/>
                </a:solidFill>
                <a:highlight>
                  <a:schemeClr val="dk1"/>
                </a:highlight>
                <a:latin typeface="Comfortaa"/>
                <a:ea typeface="Comfortaa"/>
                <a:cs typeface="Comfortaa"/>
                <a:sym typeface="Comfortaa"/>
              </a:rPr>
              <a:t>Фигуры Лиссажу — замкнутые траектории, прочерчиваемые точкой, совершающей одновременно два</a:t>
            </a:r>
            <a:endParaRPr sz="1400">
              <a:solidFill>
                <a:srgbClr val="F4CCCC"/>
              </a:solidFill>
              <a:highlight>
                <a:schemeClr val="dk1"/>
              </a:highlight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F4CCCC"/>
                </a:solidFill>
                <a:highlight>
                  <a:schemeClr val="dk1"/>
                </a:highlight>
                <a:latin typeface="Comfortaa"/>
                <a:ea typeface="Comfortaa"/>
                <a:cs typeface="Comfortaa"/>
                <a:sym typeface="Comfortaa"/>
              </a:rPr>
              <a:t>гармонических колебания в двух взаимно перпендикулярных направлениях. Впервые изучены французским учёным Жюлем Антуаном Лиссажу. Вид фигур зависит от соотношения между периодами (частотами), фазами и амплитудами обоих колебаний.</a:t>
            </a:r>
            <a:endParaRPr sz="1400">
              <a:solidFill>
                <a:srgbClr val="F4CCCC"/>
              </a:solidFill>
              <a:highlight>
                <a:schemeClr val="dk1"/>
              </a:highlight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37" name="Shape 1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0625" y="1051725"/>
            <a:ext cx="4573375" cy="3009900"/>
          </a:xfrm>
          <a:prstGeom prst="rect">
            <a:avLst/>
          </a:prstGeom>
          <a:noFill/>
          <a:ln w="19050" cap="flat" cmpd="sng">
            <a:solidFill>
              <a:srgbClr val="0AAA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 u="sng">
                <a:solidFill>
                  <a:schemeClr val="hlink"/>
                </a:solidFill>
                <a:hlinkClick r:id="rId3"/>
              </a:rPr>
              <a:t>https://www.wolframalpha.com/input/?i=(x%5E2%2By%5E2-1)%5E3-x%5E2y%5E3%3D0</a:t>
            </a:r>
            <a:endParaRPr/>
          </a:p>
        </p:txBody>
      </p:sp>
      <p:sp>
        <p:nvSpPr>
          <p:cNvPr id="144" name="Shape 144"/>
          <p:cNvSpPr txBox="1"/>
          <p:nvPr/>
        </p:nvSpPr>
        <p:spPr>
          <a:xfrm>
            <a:off x="440150" y="716825"/>
            <a:ext cx="2741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800" b="1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rPr>
              <a:t>(x^2+y^2-1)^3-x^2y^3=0</a:t>
            </a:r>
            <a:endParaRPr sz="1800" b="1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5" name="Shape 1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13575" y="634250"/>
            <a:ext cx="3994495" cy="4054400"/>
          </a:xfrm>
          <a:prstGeom prst="rect">
            <a:avLst/>
          </a:prstGeom>
          <a:noFill/>
          <a:ln w="19050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Решение задания №18 из ЕГЭ </a:t>
            </a:r>
            <a:endParaRPr/>
          </a:p>
        </p:txBody>
      </p:sp>
      <p:sp>
        <p:nvSpPr>
          <p:cNvPr id="150" name="Shape 150"/>
          <p:cNvSpPr txBox="1"/>
          <p:nvPr/>
        </p:nvSpPr>
        <p:spPr>
          <a:xfrm>
            <a:off x="522525" y="14488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Shape 151"/>
          <p:cNvSpPr txBox="1"/>
          <p:nvPr/>
        </p:nvSpPr>
        <p:spPr>
          <a:xfrm>
            <a:off x="152400" y="1341900"/>
            <a:ext cx="50610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Comfortaa"/>
                <a:ea typeface="Comfortaa"/>
                <a:cs typeface="Comfortaa"/>
                <a:sym typeface="Comfortaa"/>
              </a:rPr>
              <a:t>Найдите все значения параметра а, при каждом из которых система имеет единственное решение</a:t>
            </a:r>
            <a:endParaRPr sz="18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2" name="Shape 152"/>
          <p:cNvSpPr txBox="1"/>
          <p:nvPr/>
        </p:nvSpPr>
        <p:spPr>
          <a:xfrm>
            <a:off x="4821375" y="16981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3" name="Shape 153">
            <a:hlinkClick r:id="rId3" action="ppaction://hlinkfile"/>
          </p:cNvPr>
          <p:cNvPicPr preferRelativeResize="0"/>
          <p:nvPr/>
        </p:nvPicPr>
        <p:blipFill rotWithShape="1">
          <a:blip r:embed="rId4">
            <a:alphaModFix/>
          </a:blip>
          <a:srcRect l="42236" t="36097" r="36638" b="57016"/>
          <a:stretch/>
        </p:blipFill>
        <p:spPr>
          <a:xfrm>
            <a:off x="372600" y="2320813"/>
            <a:ext cx="3000000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94025" y="1828800"/>
            <a:ext cx="3669975" cy="317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Shape 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16074" y="3517450"/>
            <a:ext cx="2327925" cy="162605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Shape 160"/>
          <p:cNvSpPr txBox="1"/>
          <p:nvPr/>
        </p:nvSpPr>
        <p:spPr>
          <a:xfrm>
            <a:off x="0" y="981000"/>
            <a:ext cx="9144000" cy="36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mfortaa"/>
              <a:buChar char="★"/>
            </a:pPr>
            <a:r>
              <a:rPr lang="ru" sz="1600">
                <a:latin typeface="Comfortaa"/>
                <a:ea typeface="Comfortaa"/>
                <a:cs typeface="Comfortaa"/>
                <a:sym typeface="Comfortaa"/>
              </a:rPr>
              <a:t>В процессе работы мы с помощью моделирования в программной среде Живая Математика проследили как на поведение параметрически заданных функций влияют значения параметров. Построив графики элементарных функций, мы создали с помощью анимации группы их преобразований. </a:t>
            </a:r>
            <a:endParaRPr sz="1600"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mfortaa"/>
              <a:buChar char="★"/>
            </a:pPr>
            <a:r>
              <a:rPr lang="ru" sz="1600">
                <a:latin typeface="Comfortaa"/>
                <a:ea typeface="Comfortaa"/>
                <a:cs typeface="Comfortaa"/>
                <a:sym typeface="Comfortaa"/>
              </a:rPr>
              <a:t>В ходе работы нам удалось познакомиться с полярной системой координат, математическими розами Гвидо Гранди, фигурами Лиссажу. Попытки проиллюстрировать решения некоторых заданий ЕГЭ, связанных с параметрами увенчались успехом. Мы поняли, что графический метод решения этих заданий более наглядный и удобный. </a:t>
            </a:r>
            <a:endParaRPr sz="1600"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mfortaa"/>
              <a:buChar char="★"/>
            </a:pPr>
            <a:r>
              <a:rPr lang="ru" sz="1600">
                <a:latin typeface="Comfortaa"/>
                <a:ea typeface="Comfortaa"/>
                <a:cs typeface="Comfortaa"/>
                <a:sym typeface="Comfortaa"/>
              </a:rPr>
              <a:t>Проект оказался не простым для нас, не всё задуманное удалось реализовать, но, безусловно, полезным и интересным.</a:t>
            </a:r>
            <a:endParaRPr sz="16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1" name="Shape 161"/>
          <p:cNvSpPr txBox="1"/>
          <p:nvPr/>
        </p:nvSpPr>
        <p:spPr>
          <a:xfrm>
            <a:off x="3408025" y="251500"/>
            <a:ext cx="19242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Выводы</a:t>
            </a:r>
            <a:endParaRPr sz="28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311725" y="716825"/>
            <a:ext cx="342300" cy="40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title" idx="4294967295"/>
          </p:nvPr>
        </p:nvSpPr>
        <p:spPr>
          <a:xfrm>
            <a:off x="373975" y="89950"/>
            <a:ext cx="8520600" cy="166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                         Когда пишешь ЕГЭ,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	                БЕЗ ПАНИКИ, ГОСПОДА!</a:t>
            </a:r>
            <a:endParaRPr/>
          </a:p>
        </p:txBody>
      </p:sp>
      <p:pic>
        <p:nvPicPr>
          <p:cNvPr id="168" name="Shape 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9163" y="1609650"/>
            <a:ext cx="7225680" cy="309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1352750" y="227775"/>
            <a:ext cx="37044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/>
              <a:t>Цели</a:t>
            </a:r>
            <a:endParaRPr sz="4000"/>
          </a:p>
        </p:txBody>
      </p:sp>
      <p:sp>
        <p:nvSpPr>
          <p:cNvPr id="73" name="Shape 73"/>
          <p:cNvSpPr txBox="1">
            <a:spLocks noGrp="1"/>
          </p:cNvSpPr>
          <p:nvPr>
            <p:ph type="subTitle" idx="1"/>
          </p:nvPr>
        </p:nvSpPr>
        <p:spPr>
          <a:xfrm>
            <a:off x="276675" y="1051725"/>
            <a:ext cx="3797400" cy="416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omfortaa"/>
              <a:buChar char="★"/>
            </a:pPr>
            <a:r>
              <a:rPr lang="ru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Познакомиться с влиянием значения параметров  на вид графика функции.</a:t>
            </a:r>
            <a:endParaRPr b="1">
              <a:solidFill>
                <a:srgbClr val="FFFFFF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omfortaa"/>
              <a:buChar char="★"/>
            </a:pPr>
            <a:r>
              <a:rPr lang="ru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Смоделировать группы параметрически измененных функций.</a:t>
            </a:r>
            <a:endParaRPr b="1">
              <a:solidFill>
                <a:srgbClr val="FFFFFF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omfortaa"/>
              <a:buChar char="★"/>
            </a:pPr>
            <a:r>
              <a:rPr lang="ru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Изучить новые  виды графиков уравнений и функций.</a:t>
            </a:r>
            <a:endParaRPr b="1">
              <a:solidFill>
                <a:srgbClr val="FFFFFF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omfortaa"/>
              <a:buChar char="★"/>
            </a:pPr>
            <a:r>
              <a:rPr lang="ru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Расширить свои возможности при решении задач ЕГЭ (номер 18).</a:t>
            </a:r>
            <a:endParaRPr b="1">
              <a:solidFill>
                <a:srgbClr val="FFFFF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4" name="Shape 74"/>
          <p:cNvSpPr txBox="1">
            <a:spLocks noGrp="1"/>
          </p:cNvSpPr>
          <p:nvPr>
            <p:ph type="body" idx="2"/>
          </p:nvPr>
        </p:nvSpPr>
        <p:spPr>
          <a:xfrm>
            <a:off x="5153900" y="1154475"/>
            <a:ext cx="3633900" cy="327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Char char="★"/>
            </a:pPr>
            <a:r>
              <a:rPr lang="ru" sz="1600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Освоить построение графиков параметрически заданных функций в программе Живая Математика. </a:t>
            </a:r>
            <a:endParaRPr sz="1600"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Char char="★"/>
            </a:pPr>
            <a:r>
              <a:rPr lang="ru" sz="1600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Проанализировать влияние параметров на вид графиков</a:t>
            </a:r>
            <a:endParaRPr sz="1600"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Char char="★"/>
            </a:pPr>
            <a:r>
              <a:rPr lang="ru" sz="1600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Использовать полученные знания при решении экзаменационных задач.</a:t>
            </a:r>
            <a:endParaRPr sz="1600" b="1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5" name="Shape 75"/>
          <p:cNvSpPr txBox="1"/>
          <p:nvPr/>
        </p:nvSpPr>
        <p:spPr>
          <a:xfrm>
            <a:off x="5641025" y="299175"/>
            <a:ext cx="3000000" cy="78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6000" b="1">
                <a:solidFill>
                  <a:srgbClr val="434343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" sz="4000">
                <a:solidFill>
                  <a:srgbClr val="434343"/>
                </a:solidFill>
                <a:latin typeface="Merriweather"/>
                <a:ea typeface="Merriweather"/>
                <a:cs typeface="Merriweather"/>
                <a:sym typeface="Merriweather"/>
              </a:rPr>
              <a:t>Задачи</a:t>
            </a:r>
            <a:endParaRPr sz="4000">
              <a:solidFill>
                <a:srgbClr val="434343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311700" y="748150"/>
            <a:ext cx="7941000" cy="426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AutoNum type="arabicPeriod"/>
            </a:pPr>
            <a:r>
              <a:rPr lang="ru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Введение.</a:t>
            </a:r>
            <a:endParaRPr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AutoNum type="arabicPeriod"/>
            </a:pPr>
            <a:r>
              <a:rPr lang="ru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Элементарные функции и их графики.</a:t>
            </a:r>
            <a:endParaRPr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AutoNum type="arabicPeriod"/>
            </a:pPr>
            <a:r>
              <a:rPr lang="ru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Декартова и полярная системы координат.</a:t>
            </a:r>
            <a:endParaRPr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AutoNum type="arabicPeriod"/>
            </a:pPr>
            <a:r>
              <a:rPr lang="ru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Программные среды, построение графиков функций, содержащих параметры.</a:t>
            </a:r>
            <a:endParaRPr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AutoNum type="arabicPeriod"/>
            </a:pPr>
            <a:r>
              <a:rPr lang="ru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Преобразования графиков функций с изменением и без изменения масштаба.</a:t>
            </a:r>
            <a:endParaRPr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AutoNum type="arabicPeriod"/>
            </a:pPr>
            <a:r>
              <a:rPr lang="ru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Параметрические изменения в программе Живая Математика</a:t>
            </a:r>
            <a:endParaRPr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AutoNum type="arabicPeriod"/>
            </a:pPr>
            <a:r>
              <a:rPr lang="ru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Новое и интересное.</a:t>
            </a:r>
            <a:endParaRPr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AutoNum type="alphaLcPeriod"/>
            </a:pPr>
            <a:r>
              <a:rPr lang="ru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Математический цветник Гвидо Гранди.</a:t>
            </a:r>
            <a:endParaRPr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AutoNum type="alphaLcPeriod"/>
            </a:pPr>
            <a:r>
              <a:rPr lang="ru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Фигуры Лиссажу.</a:t>
            </a:r>
            <a:endParaRPr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AutoNum type="arabicPeriod"/>
            </a:pPr>
            <a:r>
              <a:rPr lang="ru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Задания, содержащие параметры, из ЕГЭ.</a:t>
            </a:r>
            <a:endParaRPr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mfortaa"/>
              <a:buAutoNum type="arabicPeriod"/>
            </a:pPr>
            <a:r>
              <a:rPr lang="ru" b="1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Выводы.</a:t>
            </a:r>
            <a:endParaRPr b="1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81" name="Shape 81"/>
          <p:cNvSpPr txBox="1">
            <a:spLocks noGrp="1"/>
          </p:cNvSpPr>
          <p:nvPr>
            <p:ph type="ctrTitle"/>
          </p:nvPr>
        </p:nvSpPr>
        <p:spPr>
          <a:xfrm>
            <a:off x="311700" y="121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/>
              <a:t> Содержание</a:t>
            </a:r>
            <a:endParaRPr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14798" b="15246"/>
          <a:stretch>
            <a:fillRect/>
          </a:stretch>
        </p:blipFill>
        <p:spPr bwMode="auto">
          <a:xfrm>
            <a:off x="0" y="0"/>
            <a:ext cx="919059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031200" y="54550"/>
            <a:ext cx="7356900" cy="5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Декартова (прямоугольная) система </a:t>
            </a:r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body" idx="2"/>
          </p:nvPr>
        </p:nvSpPr>
        <p:spPr>
          <a:xfrm>
            <a:off x="4882800" y="3212350"/>
            <a:ext cx="3999900" cy="15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400" b="1">
                <a:latin typeface="Comfortaa"/>
                <a:ea typeface="Comfortaa"/>
                <a:cs typeface="Comfortaa"/>
                <a:sym typeface="Comfortaa"/>
              </a:rPr>
              <a:t>Декартова система координат</a:t>
            </a:r>
            <a:r>
              <a:rPr lang="ru" sz="1400">
                <a:latin typeface="Comfortaa"/>
                <a:ea typeface="Comfortaa"/>
                <a:cs typeface="Comfortaa"/>
                <a:sym typeface="Comfortaa"/>
              </a:rPr>
              <a:t> — прямолинейная система координат с взаимно перпендикулярными осями на плоскости или в пространстве. Наиболее простая и поэтому часто используемая.</a:t>
            </a:r>
            <a:endParaRPr sz="140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97" name="Shape 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250" y="1352150"/>
            <a:ext cx="4616326" cy="361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Shape 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02587" y="1278475"/>
            <a:ext cx="2070425" cy="207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Shape 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59625" y="1352150"/>
            <a:ext cx="1923075" cy="192307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Shape 100"/>
          <p:cNvSpPr txBox="1"/>
          <p:nvPr/>
        </p:nvSpPr>
        <p:spPr>
          <a:xfrm>
            <a:off x="3345900" y="653950"/>
            <a:ext cx="2452200" cy="44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координат</a:t>
            </a:r>
            <a:endParaRPr sz="28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Полярная система координат</a:t>
            </a:r>
            <a:endParaRPr/>
          </a:p>
        </p:txBody>
      </p:sp>
      <p:pic>
        <p:nvPicPr>
          <p:cNvPr id="106" name="Shape 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000" y="1195575"/>
            <a:ext cx="4011800" cy="3947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Shape 107"/>
          <p:cNvSpPr txBox="1"/>
          <p:nvPr/>
        </p:nvSpPr>
        <p:spPr>
          <a:xfrm>
            <a:off x="4383800" y="1444650"/>
            <a:ext cx="4620300" cy="35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latin typeface="Comfortaa Light"/>
                <a:ea typeface="Comfortaa Light"/>
                <a:cs typeface="Comfortaa Light"/>
                <a:sym typeface="Comfortaa Light"/>
              </a:rPr>
              <a:t>Полярная система координат задаётся лучом, который называют нулевым или полярной осью. Точка, из которой выходит этот луч, называется началом координат или полюсом. Любая точка на плоскости определяется двумя полярными координатами: радиальной и угловой. </a:t>
            </a:r>
            <a:endParaRPr sz="1600">
              <a:latin typeface="Comfortaa Light"/>
              <a:ea typeface="Comfortaa Light"/>
              <a:cs typeface="Comfortaa Light"/>
              <a:sym typeface="Comfortaa Light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uFill>
                <a:noFill/>
              </a:uFill>
              <a:latin typeface="Merriweather"/>
              <a:ea typeface="Merriweather"/>
              <a:cs typeface="Merriweather"/>
              <a:sym typeface="Merriweather"/>
              <a:hlinkClick r:id="rId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Shape 112"/>
          <p:cNvPicPr preferRelativeResize="0"/>
          <p:nvPr/>
        </p:nvPicPr>
        <p:blipFill rotWithShape="1">
          <a:blip r:embed="rId3">
            <a:alphaModFix/>
          </a:blip>
          <a:srcRect l="31379" t="4058"/>
          <a:stretch/>
        </p:blipFill>
        <p:spPr>
          <a:xfrm>
            <a:off x="195625" y="3414450"/>
            <a:ext cx="4055001" cy="1341750"/>
          </a:xfrm>
          <a:prstGeom prst="rect">
            <a:avLst/>
          </a:prstGeom>
          <a:noFill/>
          <a:ln w="19050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3" name="Shape 113"/>
          <p:cNvPicPr preferRelativeResize="0"/>
          <p:nvPr/>
        </p:nvPicPr>
        <p:blipFill rotWithShape="1">
          <a:blip r:embed="rId4">
            <a:alphaModFix/>
          </a:blip>
          <a:srcRect l="31870"/>
          <a:stretch/>
        </p:blipFill>
        <p:spPr>
          <a:xfrm>
            <a:off x="4588700" y="3414450"/>
            <a:ext cx="4377851" cy="1341750"/>
          </a:xfrm>
          <a:prstGeom prst="rect">
            <a:avLst/>
          </a:prstGeom>
          <a:noFill/>
          <a:ln w="19050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4" name="Shape 114"/>
          <p:cNvPicPr preferRelativeResize="0"/>
          <p:nvPr/>
        </p:nvPicPr>
        <p:blipFill rotWithShape="1">
          <a:blip r:embed="rId5">
            <a:alphaModFix/>
          </a:blip>
          <a:srcRect l="11118" t="23218" r="11126" b="31914"/>
          <a:stretch/>
        </p:blipFill>
        <p:spPr>
          <a:xfrm>
            <a:off x="2094600" y="1301700"/>
            <a:ext cx="4672550" cy="1935675"/>
          </a:xfrm>
          <a:prstGeom prst="rect">
            <a:avLst/>
          </a:prstGeom>
          <a:noFill/>
          <a:ln w="19050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15" name="Shape 115"/>
          <p:cNvSpPr txBox="1"/>
          <p:nvPr/>
        </p:nvSpPr>
        <p:spPr>
          <a:xfrm>
            <a:off x="130525" y="4298875"/>
            <a:ext cx="50115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График синусоиды</a:t>
            </a:r>
            <a:endParaRPr/>
          </a:p>
        </p:txBody>
      </p:sp>
      <p:sp>
        <p:nvSpPr>
          <p:cNvPr id="117" name="Shape 117"/>
          <p:cNvSpPr txBox="1"/>
          <p:nvPr/>
        </p:nvSpPr>
        <p:spPr>
          <a:xfrm>
            <a:off x="311725" y="1521650"/>
            <a:ext cx="14379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Merriweather"/>
                <a:ea typeface="Merriweather"/>
                <a:cs typeface="Merriweather"/>
                <a:sym typeface="Merriweather"/>
              </a:rPr>
              <a:t>y=sin(x+a)+b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216725" y="308750"/>
            <a:ext cx="8594700" cy="8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/>
              <a:t>Математический цветник Гвидо Гранди</a:t>
            </a:r>
            <a:endParaRPr sz="3000"/>
          </a:p>
        </p:txBody>
      </p:sp>
      <p:pic>
        <p:nvPicPr>
          <p:cNvPr id="123" name="Shape 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0425" y="1349863"/>
            <a:ext cx="2443750" cy="371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Shape 124"/>
          <p:cNvPicPr preferRelativeResize="0"/>
          <p:nvPr/>
        </p:nvPicPr>
        <p:blipFill rotWithShape="1">
          <a:blip r:embed="rId4">
            <a:alphaModFix/>
          </a:blip>
          <a:srcRect l="4879"/>
          <a:stretch/>
        </p:blipFill>
        <p:spPr>
          <a:xfrm>
            <a:off x="79725" y="1927300"/>
            <a:ext cx="3032201" cy="1848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Shape 125"/>
          <p:cNvPicPr preferRelativeResize="0"/>
          <p:nvPr/>
        </p:nvPicPr>
        <p:blipFill rotWithShape="1">
          <a:blip r:embed="rId5">
            <a:alphaModFix/>
          </a:blip>
          <a:srcRect t="8993" r="1864" b="4366"/>
          <a:stretch/>
        </p:blipFill>
        <p:spPr>
          <a:xfrm>
            <a:off x="2789700" y="1569200"/>
            <a:ext cx="3799450" cy="335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Shape 130">
            <a:hlinkClick r:id="rId3" action="ppaction://hlinkfile"/>
          </p:cNvPr>
          <p:cNvPicPr preferRelativeResize="0"/>
          <p:nvPr/>
        </p:nvPicPr>
        <p:blipFill rotWithShape="1">
          <a:blip r:embed="rId4">
            <a:alphaModFix/>
          </a:blip>
          <a:srcRect l="34878" t="24191" r="17479" b="10478"/>
          <a:stretch/>
        </p:blipFill>
        <p:spPr>
          <a:xfrm>
            <a:off x="1164725" y="0"/>
            <a:ext cx="6519076" cy="5143500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417</Words>
  <PresentationFormat>Экран (16:9)</PresentationFormat>
  <Paragraphs>52</Paragraphs>
  <Slides>14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Merriweather</vt:lpstr>
      <vt:lpstr>Comfortaa</vt:lpstr>
      <vt:lpstr>Roboto</vt:lpstr>
      <vt:lpstr>Comfortaa Light</vt:lpstr>
      <vt:lpstr>Paradigm</vt:lpstr>
      <vt:lpstr>Параметрические метаморфозы</vt:lpstr>
      <vt:lpstr>Цели</vt:lpstr>
      <vt:lpstr> Содержание</vt:lpstr>
      <vt:lpstr>Слайд 4</vt:lpstr>
      <vt:lpstr>Декартова (прямоугольная) система </vt:lpstr>
      <vt:lpstr>Полярная система координат</vt:lpstr>
      <vt:lpstr>График синусоиды</vt:lpstr>
      <vt:lpstr>Математический цветник Гвидо Гранди</vt:lpstr>
      <vt:lpstr>Слайд 9</vt:lpstr>
      <vt:lpstr>Фигуры Лиссажу</vt:lpstr>
      <vt:lpstr>Слайд 11</vt:lpstr>
      <vt:lpstr>Решение задания №18 из ЕГЭ </vt:lpstr>
      <vt:lpstr>Слайд 13</vt:lpstr>
      <vt:lpstr>                         Когда пишешь ЕГЭ,                  БЕЗ ПАНИКИ, ГОСПОДА!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Параметрические метаморфозы</dc:title>
  <cp:lastModifiedBy>administrator</cp:lastModifiedBy>
  <cp:revision>9</cp:revision>
  <dcterms:modified xsi:type="dcterms:W3CDTF">2018-03-01T12:42:13Z</dcterms:modified>
</cp:coreProperties>
</file>