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72" r:id="rId1"/>
  </p:sldMasterIdLst>
  <p:sldIdLst>
    <p:sldId id="277" r:id="rId2"/>
    <p:sldId id="256" r:id="rId3"/>
    <p:sldId id="283" r:id="rId4"/>
    <p:sldId id="257" r:id="rId5"/>
    <p:sldId id="258" r:id="rId6"/>
    <p:sldId id="260" r:id="rId7"/>
    <p:sldId id="261" r:id="rId8"/>
    <p:sldId id="262" r:id="rId9"/>
    <p:sldId id="263" r:id="rId10"/>
    <p:sldId id="265" r:id="rId11"/>
    <p:sldId id="267" r:id="rId12"/>
    <p:sldId id="268" r:id="rId13"/>
    <p:sldId id="269" r:id="rId14"/>
    <p:sldId id="272" r:id="rId15"/>
    <p:sldId id="273" r:id="rId16"/>
    <p:sldId id="278" r:id="rId17"/>
    <p:sldId id="279" r:id="rId18"/>
    <p:sldId id="274" r:id="rId19"/>
    <p:sldId id="282" r:id="rId20"/>
    <p:sldId id="280" r:id="rId21"/>
    <p:sldId id="281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3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F4B18-5337-4AFA-85C9-C72C7AAF92E0}" type="datetimeFigureOut">
              <a:rPr lang="ru-RU" smtClean="0"/>
              <a:t>14.01.2017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DC428-8A3D-4820-AEDA-C6AF04EC0A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F4B18-5337-4AFA-85C9-C72C7AAF92E0}" type="datetimeFigureOut">
              <a:rPr lang="ru-RU" smtClean="0"/>
              <a:t>14.01.2017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DC428-8A3D-4820-AEDA-C6AF04EC0A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F4B18-5337-4AFA-85C9-C72C7AAF92E0}" type="datetimeFigureOut">
              <a:rPr lang="ru-RU" smtClean="0"/>
              <a:t>14.01.2017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DC428-8A3D-4820-AEDA-C6AF04EC0A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F4B18-5337-4AFA-85C9-C72C7AAF92E0}" type="datetimeFigureOut">
              <a:rPr lang="ru-RU" smtClean="0"/>
              <a:t>14.01.2017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DC428-8A3D-4820-AEDA-C6AF04EC0A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F4B18-5337-4AFA-85C9-C72C7AAF92E0}" type="datetimeFigureOut">
              <a:rPr lang="ru-RU" smtClean="0"/>
              <a:t>14.01.2017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DC428-8A3D-4820-AEDA-C6AF04EC0A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F4B18-5337-4AFA-85C9-C72C7AAF92E0}" type="datetimeFigureOut">
              <a:rPr lang="ru-RU" smtClean="0"/>
              <a:t>14.01.2017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DC428-8A3D-4820-AEDA-C6AF04EC0A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F4B18-5337-4AFA-85C9-C72C7AAF92E0}" type="datetimeFigureOut">
              <a:rPr lang="ru-RU" smtClean="0"/>
              <a:t>14.01.2017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DC428-8A3D-4820-AEDA-C6AF04EC0A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F4B18-5337-4AFA-85C9-C72C7AAF92E0}" type="datetimeFigureOut">
              <a:rPr lang="ru-RU" smtClean="0"/>
              <a:t>14.01.2017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DC428-8A3D-4820-AEDA-C6AF04EC0A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F4B18-5337-4AFA-85C9-C72C7AAF92E0}" type="datetimeFigureOut">
              <a:rPr lang="ru-RU" smtClean="0"/>
              <a:t>14.01.2017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DC428-8A3D-4820-AEDA-C6AF04EC0A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F4B18-5337-4AFA-85C9-C72C7AAF92E0}" type="datetimeFigureOut">
              <a:rPr lang="ru-RU" smtClean="0"/>
              <a:t>14.01.2017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DC428-8A3D-4820-AEDA-C6AF04EC0A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F4B18-5337-4AFA-85C9-C72C7AAF92E0}" type="datetimeFigureOut">
              <a:rPr lang="ru-RU" smtClean="0"/>
              <a:t>14.01.2017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DC428-8A3D-4820-AEDA-C6AF04EC0A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3F4B18-5337-4AFA-85C9-C72C7AAF92E0}" type="datetimeFigureOut">
              <a:rPr lang="ru-RU" smtClean="0"/>
              <a:t>14.01.2017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6DC428-8A3D-4820-AEDA-C6AF04EC0AA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openxmlformats.org/officeDocument/2006/relationships/image" Target="../media/image20.jpg"/><Relationship Id="rId7" Type="http://schemas.openxmlformats.org/officeDocument/2006/relationships/image" Target="../media/image24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g"/><Relationship Id="rId11" Type="http://schemas.openxmlformats.org/officeDocument/2006/relationships/image" Target="../media/image28.jpg"/><Relationship Id="rId5" Type="http://schemas.openxmlformats.org/officeDocument/2006/relationships/image" Target="../media/image22.jpg"/><Relationship Id="rId10" Type="http://schemas.openxmlformats.org/officeDocument/2006/relationships/image" Target="../media/image27.jpg"/><Relationship Id="rId4" Type="http://schemas.openxmlformats.org/officeDocument/2006/relationships/image" Target="../media/image21.jpg"/><Relationship Id="rId9" Type="http://schemas.openxmlformats.org/officeDocument/2006/relationships/image" Target="../media/image26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12776"/>
            <a:ext cx="4876191" cy="4876191"/>
          </a:xfrm>
          <a:prstGeom prst="rect">
            <a:avLst/>
          </a:prstGeom>
        </p:spPr>
      </p:pic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>
          <a:xfrm>
            <a:off x="755576" y="404664"/>
            <a:ext cx="7772400" cy="1470025"/>
          </a:xfrm>
        </p:spPr>
        <p:txBody>
          <a:bodyPr>
            <a:normAutofit/>
          </a:bodyPr>
          <a:lstStyle/>
          <a:p>
            <a:r>
              <a:rPr lang="ru-RU" sz="4800" dirty="0" smtClean="0"/>
              <a:t>Тайны треугольника Паскаля</a:t>
            </a:r>
            <a:endParaRPr lang="ru-RU" sz="4800" dirty="0"/>
          </a:p>
        </p:txBody>
      </p:sp>
      <p:sp>
        <p:nvSpPr>
          <p:cNvPr id="7" name="TextBox 6"/>
          <p:cNvSpPr txBox="1"/>
          <p:nvPr/>
        </p:nvSpPr>
        <p:spPr>
          <a:xfrm>
            <a:off x="4860032" y="1988840"/>
            <a:ext cx="3120854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/>
              <a:t>Выполнили </a:t>
            </a:r>
            <a:br>
              <a:rPr lang="ru-RU" sz="2400" dirty="0" smtClean="0"/>
            </a:br>
            <a:r>
              <a:rPr lang="ru-RU" sz="2400" dirty="0" smtClean="0"/>
              <a:t>ученицы 6 А класса</a:t>
            </a:r>
            <a:br>
              <a:rPr lang="ru-RU" sz="2400" dirty="0" smtClean="0"/>
            </a:br>
            <a:r>
              <a:rPr lang="ru-RU" sz="2400" dirty="0" smtClean="0"/>
              <a:t>школы №53</a:t>
            </a:r>
            <a:br>
              <a:rPr lang="ru-RU" sz="2400" dirty="0" smtClean="0"/>
            </a:br>
            <a:r>
              <a:rPr lang="ru-RU" sz="2400" dirty="0" smtClean="0"/>
              <a:t>Ефремова Александра</a:t>
            </a:r>
            <a:br>
              <a:rPr lang="ru-RU" sz="2400" dirty="0" smtClean="0"/>
            </a:br>
            <a:r>
              <a:rPr lang="ru-RU" sz="2400" dirty="0" err="1" smtClean="0"/>
              <a:t>Томановская</a:t>
            </a:r>
            <a:r>
              <a:rPr lang="ru-RU" sz="2400" dirty="0" smtClean="0"/>
              <a:t> Юлия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Учитель </a:t>
            </a:r>
            <a:br>
              <a:rPr lang="ru-RU" sz="2400" dirty="0" smtClean="0"/>
            </a:br>
            <a:r>
              <a:rPr lang="ru-RU" sz="2400" dirty="0" err="1" smtClean="0"/>
              <a:t>Эйхгорн</a:t>
            </a:r>
            <a:r>
              <a:rPr lang="ru-RU" sz="2400" dirty="0" smtClean="0"/>
              <a:t> Е.В.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2017г.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51702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357158" y="4352"/>
            <a:ext cx="8319298" cy="107721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В каждой строке четвёртое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число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тетраэдрическое (пирамидальное)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477" y="1628801"/>
            <a:ext cx="4179330" cy="441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www.counton.org/timeline/content/images/pythag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892" y="1369383"/>
            <a:ext cx="5048474" cy="2455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199421" y="260648"/>
            <a:ext cx="8488029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Сумма чисел в каждом ряду увеличивается в 2 раза и равна 2</a:t>
            </a:r>
            <a:r>
              <a:rPr kumimoji="0" lang="ru-RU" sz="36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n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b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1=2</a:t>
            </a:r>
            <a:r>
              <a:rPr kumimoji="0" lang="ru-RU" sz="36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0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1+1=2=2</a:t>
            </a:r>
            <a:r>
              <a:rPr kumimoji="0" lang="ru-RU" sz="36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1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1+2+1=4=2</a:t>
            </a:r>
            <a:r>
              <a:rPr kumimoji="0" lang="ru-RU" sz="36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2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1+3+3+1=8=2</a:t>
            </a:r>
            <a:r>
              <a:rPr kumimoji="0" lang="ru-RU" sz="36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3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1+4+6+4+1=16=2</a:t>
            </a:r>
            <a:r>
              <a:rPr kumimoji="0" lang="ru-RU" sz="36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4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И т.д.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000931"/>
            <a:ext cx="3933825" cy="42670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0"/>
            <a:ext cx="292068" cy="30777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264816" cy="3693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156619" y="369332"/>
            <a:ext cx="8832080" cy="95410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 числа 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строке,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кроме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единиц, делятся на число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если и только если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является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простым числом.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7156" y="1536797"/>
            <a:ext cx="7971006" cy="5041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214290"/>
            <a:ext cx="878687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Каждое число в треугольнике равно количеству способов добраться до него из вершины, перемещаясь либо </a:t>
            </a:r>
            <a:r>
              <a:rPr lang="ru-RU" sz="3200" dirty="0" smtClean="0"/>
              <a:t>вправо - вниз</a:t>
            </a:r>
            <a:r>
              <a:rPr lang="ru-RU" sz="3200" dirty="0"/>
              <a:t>, либо </a:t>
            </a:r>
            <a:r>
              <a:rPr lang="ru-RU" sz="3200" dirty="0" smtClean="0"/>
              <a:t>влево - вниз</a:t>
            </a:r>
            <a:endParaRPr lang="ru-RU" sz="3200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276393"/>
            <a:ext cx="6088760" cy="3938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276393"/>
            <a:ext cx="7496430" cy="4104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2276394"/>
            <a:ext cx="8072494" cy="4176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000232" y="620688"/>
            <a:ext cx="5643602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между числами чередовать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+ то значение будет равно  0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1-1=0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1-2+1=0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1-3+3-1=0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1-4+6-4+1=0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1-5+10-10+5-1=0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т.д.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971600" y="159023"/>
            <a:ext cx="7173440" cy="397031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Интересно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и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свойство делимости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 чисел, составляющих треугольник Паскаля. Если обозначить одним цветом числа, делящиеся нацело на какое-нибудь натуральное число, а другим – делящиеся с остатком, получатся неожиданные узоры. Некоторые из них составлены из равных разноцветных треугольников – это результат деления на простые числа.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168" y="210312"/>
            <a:ext cx="7217664" cy="643737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8793"/>
            <a:ext cx="7315200" cy="672998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793"/>
            <a:ext cx="7315200" cy="67299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88793"/>
            <a:ext cx="7315200" cy="67299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871" y="188793"/>
            <a:ext cx="7315200" cy="67299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088" y="237561"/>
            <a:ext cx="7120128" cy="663244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56" y="176333"/>
            <a:ext cx="7315200" cy="66324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168" y="188793"/>
            <a:ext cx="7315200" cy="672998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82975" y="-87897"/>
            <a:ext cx="5567047" cy="753188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231516" y="-807332"/>
            <a:ext cx="6368653" cy="8472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696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2114550"/>
            <a:ext cx="38100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528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jwilson.coe.uga.edu/EMAT6680/Parsons/MVP6690/Essay1/Images/image36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854178"/>
            <a:ext cx="4320480" cy="552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3059832" y="404664"/>
            <a:ext cx="5976664" cy="5293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304704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Т</a:t>
            </a:r>
            <a:r>
              <a:rPr kumimoji="0" lang="ru-RU" sz="3600" b="1" i="0" u="none" strike="noStrike" cap="none" normalizeH="0" baseline="0" dirty="0" smtClean="0" bmk="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реугольник Паскаля и Треугольник </a:t>
            </a:r>
            <a:r>
              <a:rPr kumimoji="0" lang="ru-RU" sz="3600" b="1" i="0" u="none" strike="noStrike" cap="none" normalizeH="0" baseline="0" dirty="0" err="1" smtClean="0" bmk="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Серпинского</a:t>
            </a:r>
            <a:endParaRPr kumimoji="0" lang="ru-RU" sz="3600" b="1" i="0" u="none" strike="noStrike" cap="none" normalizeH="0" baseline="0" dirty="0" smtClean="0">
              <a:ln>
                <a:noFill/>
              </a:ln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Если в треугольнике Паскаля с 2</a:t>
            </a:r>
            <a:r>
              <a:rPr kumimoji="0" lang="en-US" sz="3600" b="0" i="1" u="none" strike="noStrike" cap="none" normalizeH="0" baseline="3000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n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 строчками раскрасить нечётные числа в один цвет, а чётные — в другой, получится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Треугольник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Паскаля —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Серпинского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787" y="0"/>
            <a:ext cx="5581470" cy="58399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9512" y="476672"/>
            <a:ext cx="309634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Фрактальность (</a:t>
            </a:r>
            <a:r>
              <a:rPr lang="ru-RU" sz="3200" dirty="0" err="1" smtClean="0"/>
              <a:t>самоподобие</a:t>
            </a:r>
            <a:r>
              <a:rPr lang="ru-RU" sz="3200" dirty="0" smtClean="0"/>
              <a:t>) треугольника </a:t>
            </a:r>
            <a:r>
              <a:rPr lang="ru-RU" sz="3200" dirty="0" err="1" smtClean="0"/>
              <a:t>Серпинского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83968" y="332656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32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Этот фрактал описал в 1915 году польский математик Вацлав </a:t>
            </a:r>
            <a:r>
              <a:rPr lang="ru-RU" sz="3200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Серпинский</a:t>
            </a:r>
            <a:r>
              <a:rPr lang="ru-RU" sz="32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12231" y="5733256"/>
            <a:ext cx="84249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Чтобы его получить, нужно взять изначально </a:t>
            </a:r>
            <a:r>
              <a:rPr lang="ru-RU" dirty="0">
                <a:ea typeface="Calibri" pitchFamily="34" charset="0"/>
                <a:cs typeface="Times New Roman" pitchFamily="18" charset="0"/>
              </a:rPr>
              <a:t>«</a:t>
            </a: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пустой</a:t>
            </a:r>
            <a:r>
              <a:rPr lang="ru-RU" dirty="0">
                <a:ea typeface="Calibri" pitchFamily="34" charset="0"/>
                <a:cs typeface="Times New Roman" pitchFamily="18" charset="0"/>
              </a:rPr>
              <a:t>»</a:t>
            </a: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треугольник, затем достроить в нём треугольник, образованный средними линиями, затем в каждом из трех угловых треугольников сделать то же самое, и т. д.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4477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16632"/>
            <a:ext cx="7772400" cy="1470025"/>
          </a:xfrm>
        </p:spPr>
        <p:txBody>
          <a:bodyPr>
            <a:normAutofit/>
          </a:bodyPr>
          <a:lstStyle/>
          <a:p>
            <a:r>
              <a:rPr lang="ru-RU" sz="4800" dirty="0" smtClean="0"/>
              <a:t>Тайны треугольника Паскаля</a:t>
            </a:r>
            <a:endParaRPr lang="ru-RU" sz="4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2060848"/>
            <a:ext cx="3456384" cy="3436416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07904" y="1445955"/>
            <a:ext cx="5181975" cy="4941168"/>
          </a:xfrm>
        </p:spPr>
        <p:txBody>
          <a:bodyPr>
            <a:normAutofit fontScale="77500" lnSpcReduction="20000"/>
          </a:bodyPr>
          <a:lstStyle/>
          <a:p>
            <a:pPr algn="r"/>
            <a:r>
              <a:rPr lang="ru-RU" i="1" dirty="0">
                <a:solidFill>
                  <a:schemeClr val="bg2">
                    <a:lumMod val="25000"/>
                  </a:schemeClr>
                </a:solidFill>
              </a:rPr>
              <a:t>Треугольник Паскаля так прост, что выписать его сможет даже десятилетний ребенок. В тоже время он таит в себе неисчерпаемые сокровища и связывает воедино различные аспекты математики, не имеющие на первый взгляд между собой ничего общего. Столь необычные свойства позволяют считать треугольник Паскаля одной из наиболее изящных схем во всей математике".</a:t>
            </a:r>
          </a:p>
          <a:p>
            <a:pPr algn="r"/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Мартин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</a:rPr>
              <a:t>Гарднер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3575" y="1243012"/>
            <a:ext cx="5276850" cy="43719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15616" y="404664"/>
            <a:ext cx="71057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Объемный аналог треугольника </a:t>
            </a:r>
            <a:r>
              <a:rPr lang="ru-RU" sz="2800" dirty="0" err="1" smtClean="0"/>
              <a:t>Серпинского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066042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84808"/>
            <a:ext cx="4896544" cy="582451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43808" y="476673"/>
            <a:ext cx="59046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ea typeface="Times New Roman" pitchFamily="18" charset="0"/>
                <a:cs typeface="Times New Roman" pitchFamily="18" charset="0"/>
              </a:rPr>
              <a:t>В  </a:t>
            </a:r>
            <a:r>
              <a:rPr lang="ru-RU" sz="3600" dirty="0">
                <a:ea typeface="Times New Roman" pitchFamily="18" charset="0"/>
                <a:cs typeface="Times New Roman" pitchFamily="18" charset="0"/>
              </a:rPr>
              <a:t>треугольнике </a:t>
            </a:r>
            <a:r>
              <a:rPr lang="ru-RU" sz="3600" dirty="0" err="1">
                <a:ea typeface="Times New Roman" pitchFamily="18" charset="0"/>
                <a:cs typeface="Times New Roman" pitchFamily="18" charset="0"/>
              </a:rPr>
              <a:t>Серпинского</a:t>
            </a:r>
            <a:r>
              <a:rPr lang="ru-RU" sz="3600" dirty="0">
                <a:ea typeface="Times New Roman" pitchFamily="18" charset="0"/>
                <a:cs typeface="Times New Roman" pitchFamily="18" charset="0"/>
              </a:rPr>
              <a:t> нет самого маленького треугольника</a:t>
            </a:r>
            <a:r>
              <a:rPr lang="ru-RU" sz="3600" dirty="0" smtClean="0">
                <a:ea typeface="Times New Roman" pitchFamily="18" charset="0"/>
                <a:cs typeface="Times New Roman" pitchFamily="18" charset="0"/>
              </a:rPr>
              <a:t>,</a:t>
            </a:r>
            <a:br>
              <a:rPr lang="ru-RU" sz="3600" dirty="0" smtClean="0">
                <a:ea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600" dirty="0">
                <a:ea typeface="Times New Roman" pitchFamily="18" charset="0"/>
                <a:cs typeface="Times New Roman" pitchFamily="18" charset="0"/>
              </a:rPr>
              <a:t>а в треугольнике Паскаля есть самый маленький размер треугольника.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648930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ru-RU" sz="4800" b="1" dirty="0"/>
              <a:t/>
            </a:r>
            <a:br>
              <a:rPr lang="ru-RU" sz="4800" b="1" dirty="0"/>
            </a:br>
            <a:r>
              <a:rPr lang="ru-RU" sz="4800" b="1" dirty="0" err="1"/>
              <a:t>Блез</a:t>
            </a:r>
            <a:r>
              <a:rPr lang="ru-RU" sz="4800" b="1" dirty="0"/>
              <a:t> Паскаль </a:t>
            </a:r>
            <a:r>
              <a:rPr lang="ru-RU" sz="4800" b="1" dirty="0" smtClean="0"/>
              <a:t>(1623-1662) </a:t>
            </a:r>
            <a:r>
              <a:rPr lang="ru-RU" sz="4800" b="1" dirty="0"/>
              <a:t/>
            </a:r>
            <a:br>
              <a:rPr lang="ru-RU" sz="4800" b="1" dirty="0"/>
            </a:br>
            <a:endParaRPr lang="ru-RU" sz="4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3898776" cy="4525963"/>
          </a:xfrm>
        </p:spPr>
        <p:txBody>
          <a:bodyPr/>
          <a:lstStyle/>
          <a:p>
            <a:pPr marL="0" lvl="0" indent="0">
              <a:buNone/>
            </a:pPr>
            <a:r>
              <a:rPr lang="ru-RU" sz="4000" dirty="0"/>
              <a:t>В 1665 году был издан «Трактат об арифметическом треугольнике».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700808"/>
            <a:ext cx="3312368" cy="4288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288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Построение треугольника Паскаля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402832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Треугольник Паскаля </a:t>
            </a:r>
            <a:r>
              <a:rPr lang="ru-RU" dirty="0" smtClean="0"/>
              <a:t>– бесконечная числовая таблица треугольной формы. Её можно изобразить в </a:t>
            </a:r>
            <a:r>
              <a:rPr lang="ru-RU" dirty="0"/>
              <a:t>виде </a:t>
            </a:r>
            <a:r>
              <a:rPr lang="ru-RU" dirty="0" smtClean="0"/>
              <a:t>горки. Каждое число в этой таблице равно сумме двух стоящих над ним чисел.</a:t>
            </a:r>
            <a:endParaRPr lang="ru-RU" dirty="0"/>
          </a:p>
        </p:txBody>
      </p:sp>
      <p:pic>
        <p:nvPicPr>
          <p:cNvPr id="5" name="Рисунок 4" descr="http://www.statisticslectures.com/images/pascal1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1007" y="1603082"/>
            <a:ext cx="4421746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9525" y="1504065"/>
            <a:ext cx="3400420" cy="68579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dirty="0"/>
              <a:t>Таблица </a:t>
            </a:r>
            <a:r>
              <a:rPr lang="ru-RU" dirty="0" smtClean="0"/>
              <a:t>1</a:t>
            </a:r>
            <a:br>
              <a:rPr lang="ru-RU" dirty="0" smtClean="0"/>
            </a:br>
            <a:endParaRPr lang="ru-RU" dirty="0"/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071678"/>
            <a:ext cx="3786214" cy="43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4860032" y="1469429"/>
            <a:ext cx="3400420" cy="6857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Таблица 2</a:t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07980" y="2141358"/>
            <a:ext cx="4000527" cy="4095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Построение треугольника Паскаля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377018" y="958329"/>
            <a:ext cx="857824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Числа треугольника симметричны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относительно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вертикальной оси.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-324544" y="116632"/>
            <a:ext cx="9191743" cy="11430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4" rtl="0">
              <a:spcBef>
                <a:spcPct val="0"/>
              </a:spcBef>
            </a:pPr>
            <a:r>
              <a:rPr lang="ru-RU" sz="4000" dirty="0" smtClean="0">
                <a:solidFill>
                  <a:schemeClr val="tx1"/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Свойства треугольника Паскаля</a:t>
            </a:r>
            <a:endParaRPr lang="ru-RU" sz="4000" dirty="0">
              <a:latin typeface="+mn-lt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857364"/>
            <a:ext cx="8358246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502488" y="332656"/>
            <a:ext cx="813902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В каждой строке первое и последнее числа равны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1</a:t>
            </a:r>
            <a:endParaRPr lang="ru-RU" sz="2800" dirty="0" smtClean="0"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Внешние диагонали состоят из 1)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71612"/>
            <a:ext cx="8715436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500042"/>
            <a:ext cx="77153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В каждой строке второе и предпоследнее числа равны </a:t>
            </a:r>
            <a:r>
              <a:rPr lang="ru-RU" sz="2800" dirty="0" err="1"/>
              <a:t>n</a:t>
            </a:r>
            <a:r>
              <a:rPr lang="ru-RU" sz="2800" dirty="0"/>
              <a:t> (2-ые диагонали – натуральные числа и № ряда)</a:t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857364"/>
            <a:ext cx="8572560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1259632" y="243910"/>
            <a:ext cx="6636689" cy="107721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В каждой строке третье число равно 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треугольному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числу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1484784"/>
            <a:ext cx="5561334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8" descr="http://pellet-on.ru/win/images/%D1%87%D0%B8%D1%81%D0%BB%D0%BE-49371-smal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520" y="1340547"/>
            <a:ext cx="2857520" cy="51115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196</TotalTime>
  <Words>371</Words>
  <Application>Microsoft Office PowerPoint</Application>
  <PresentationFormat>Экран (4:3)</PresentationFormat>
  <Paragraphs>44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Тайны треугольника Паскаля</vt:lpstr>
      <vt:lpstr>Тайны треугольника Паскаля</vt:lpstr>
      <vt:lpstr> Блез Паскаль (1623-1662)  </vt:lpstr>
      <vt:lpstr>Построение треугольника Паскаля</vt:lpstr>
      <vt:lpstr>Построение треугольника Паскаля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Школа №53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Тайны треугольника Паскаля</dc:title>
  <dc:creator>Елена Владимировна</dc:creator>
  <cp:lastModifiedBy>Lena</cp:lastModifiedBy>
  <cp:revision>23</cp:revision>
  <dcterms:created xsi:type="dcterms:W3CDTF">2017-01-10T10:12:23Z</dcterms:created>
  <dcterms:modified xsi:type="dcterms:W3CDTF">2017-01-14T20:57:57Z</dcterms:modified>
</cp:coreProperties>
</file>