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6" r:id="rId3"/>
    <p:sldId id="286" r:id="rId4"/>
    <p:sldId id="257" r:id="rId5"/>
    <p:sldId id="258" r:id="rId6"/>
    <p:sldId id="287" r:id="rId7"/>
    <p:sldId id="259" r:id="rId8"/>
    <p:sldId id="288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89" r:id="rId17"/>
    <p:sldId id="268" r:id="rId18"/>
    <p:sldId id="269" r:id="rId19"/>
    <p:sldId id="270" r:id="rId20"/>
    <p:sldId id="272" r:id="rId21"/>
    <p:sldId id="271" r:id="rId22"/>
    <p:sldId id="275" r:id="rId23"/>
    <p:sldId id="290" r:id="rId24"/>
    <p:sldId id="274" r:id="rId25"/>
    <p:sldId id="273" r:id="rId26"/>
    <p:sldId id="277" r:id="rId27"/>
    <p:sldId id="276" r:id="rId28"/>
    <p:sldId id="278" r:id="rId29"/>
    <p:sldId id="279" r:id="rId30"/>
    <p:sldId id="291" r:id="rId31"/>
    <p:sldId id="282" r:id="rId32"/>
    <p:sldId id="281" r:id="rId33"/>
    <p:sldId id="292" r:id="rId34"/>
    <p:sldId id="283" r:id="rId35"/>
    <p:sldId id="284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4622" autoAdjust="0"/>
  </p:normalViewPr>
  <p:slideViewPr>
    <p:cSldViewPr>
      <p:cViewPr>
        <p:scale>
          <a:sx n="71" d="100"/>
          <a:sy n="71" d="100"/>
        </p:scale>
        <p:origin x="-112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D2AAA-C227-4323-A00A-D48B4ED6FC55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6BB09-9AC9-4450-AED6-1AA246293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A351D-F314-42DC-839F-61347FC15071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19738-484E-41B7-89BE-70156BE4C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BD445-C41C-404D-821E-8FB9207F620C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F1A68-47AC-44D0-A756-AB5A112EC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39AAA-1A0F-487A-A2BF-A7F105E16F17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28DC3-CA52-472B-B317-D9A1904E2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854CF-9D7D-4268-B2F5-86F90F9C25D2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772AF-0509-49B4-AC8D-7B97A45C3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EF389-D44B-4EE8-9921-041B96857177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FF2D7-8504-41BF-80C1-6724B0C97E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15251-CCEE-401C-BABA-3FF78102D9B4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0C390-6111-4A88-A35A-7A44152BF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8C45E-5520-4692-AD70-47306D91339A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BEDEC-C489-4427-874A-9878953867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144C6-77F7-4C21-98CB-0EDD590D3CA5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02586-B03D-4795-81EA-1226BBF70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67293-EB07-4ED5-821D-984EE6728771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BFBDF-8F01-4F11-B2A6-60A86803A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97DB4-8235-405F-9DD7-5B029AF5EE90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539C6-1CF1-47C3-9627-54E7785B1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346FFC-557B-4FF8-AEAF-F700C6B7371E}" type="datetimeFigureOut">
              <a:rPr lang="ru-RU"/>
              <a:pPr>
                <a:defRPr/>
              </a:pPr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CEFB15-CE8D-4634-B550-4989DECFC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chool53@spb.edu.ru" TargetMode="External"/><Relationship Id="rId2" Type="http://schemas.openxmlformats.org/officeDocument/2006/relationships/hyperlink" Target="mailto:ahhorn1@yandex.ru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slawa19765@mail.ru" TargetMode="External"/><Relationship Id="rId5" Type="http://schemas.openxmlformats.org/officeDocument/2006/relationships/hyperlink" Target="mailto:Keitarokuko@mail.ru" TargetMode="External"/><Relationship Id="rId4" Type="http://schemas.openxmlformats.org/officeDocument/2006/relationships/hyperlink" Target="mailto:danya-konstant@mail.r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2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1.png"/><Relationship Id="rId4" Type="http://schemas.openxmlformats.org/officeDocument/2006/relationships/slide" Target="slide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3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37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43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6.xml"/><Relationship Id="rId3" Type="http://schemas.microsoft.com/office/2007/relationships/hdphoto" Target="../media/hdphoto1.wdp"/><Relationship Id="rId7" Type="http://schemas.openxmlformats.org/officeDocument/2006/relationships/slide" Target="slide10.xml"/><Relationship Id="rId12" Type="http://schemas.openxmlformats.org/officeDocument/2006/relationships/slide" Target="slide21.xml"/><Relationship Id="rId17" Type="http://schemas.openxmlformats.org/officeDocument/2006/relationships/slide" Target="slide34.xml"/><Relationship Id="rId2" Type="http://schemas.openxmlformats.org/officeDocument/2006/relationships/image" Target="../media/image2.jpeg"/><Relationship Id="rId16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11" Type="http://schemas.openxmlformats.org/officeDocument/2006/relationships/slide" Target="slide20.xml"/><Relationship Id="rId5" Type="http://schemas.openxmlformats.org/officeDocument/2006/relationships/slide" Target="slide5.xml"/><Relationship Id="rId15" Type="http://schemas.openxmlformats.org/officeDocument/2006/relationships/slide" Target="slide29.xml"/><Relationship Id="rId10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14.xml"/><Relationship Id="rId14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uvovki.obychnogo.net/cont/sneg-krupnym-planom-krasivye-fotografii-snezhinok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hyperlink" Target="http://ru.wikipedia.org/wiki/%D0%A1%D0%BD%D0%B5%D0%B6%D0%B8%D0%BD%D0%BA%D0%B0_%D0%9A%D0%BE%D1%85%D0%B0" TargetMode="External"/><Relationship Id="rId4" Type="http://schemas.openxmlformats.org/officeDocument/2006/relationships/hyperlink" Target="http://festival.1september.ru/articles/420024/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video.mail.ru/mail/myaisha/1199/1203.html" TargetMode="External"/><Relationship Id="rId3" Type="http://schemas.openxmlformats.org/officeDocument/2006/relationships/hyperlink" Target="http://ergonomblog.com/kompoziciya/fotografiruem-snezhinki.html" TargetMode="External"/><Relationship Id="rId7" Type="http://schemas.openxmlformats.org/officeDocument/2006/relationships/hyperlink" Target="http://www.scribd.com/doc/3145393/%D0%A4%D1%80%D0%B0%D0%BA%D1%82%D0%B0%D0%BB%D1%8B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rani.ru/Society/Science/m.132495.html" TargetMode="External"/><Relationship Id="rId5" Type="http://schemas.openxmlformats.org/officeDocument/2006/relationships/hyperlink" Target="http://my.mail.ru/community/zhelayu-udachi/14BE469394D80B4E.html" TargetMode="External"/><Relationship Id="rId10" Type="http://schemas.openxmlformats.org/officeDocument/2006/relationships/slide" Target="slide3.xml"/><Relationship Id="rId4" Type="http://schemas.openxmlformats.org/officeDocument/2006/relationships/hyperlink" Target="http://www.decafe.ru/ny2009/" TargetMode="External"/><Relationship Id="rId9" Type="http://schemas.openxmlformats.org/officeDocument/2006/relationships/hyperlink" Target="http://video.mail.ru/mail/jalvitsa/1227/1265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0" y="-11324"/>
            <a:ext cx="9144000" cy="69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3000" b="1" dirty="0" smtClean="0">
                <a:latin typeface="Monotype Corsiva" pitchFamily="66" charset="0"/>
              </a:rPr>
              <a:t>Авторы:  Константинов Даниил, Несговорова Ольга, </a:t>
            </a:r>
            <a:r>
              <a:rPr lang="en-US" sz="3000" b="1" dirty="0" smtClean="0">
                <a:latin typeface="Monotype Corsiva" pitchFamily="66" charset="0"/>
              </a:rPr>
              <a:t/>
            </a:r>
            <a:br>
              <a:rPr lang="en-US" sz="3000" b="1" dirty="0" smtClean="0">
                <a:latin typeface="Monotype Corsiva" pitchFamily="66" charset="0"/>
              </a:rPr>
            </a:br>
            <a:r>
              <a:rPr lang="ru-RU" sz="3000" b="1" dirty="0" smtClean="0">
                <a:latin typeface="Monotype Corsiva" pitchFamily="66" charset="0"/>
              </a:rPr>
              <a:t>		Панюшкин Вячеслав</a:t>
            </a:r>
          </a:p>
          <a:p>
            <a:pPr marL="1714500" lvl="3" indent="-342900">
              <a:buFont typeface="Arial" pitchFamily="34" charset="0"/>
              <a:buChar char="•"/>
            </a:pPr>
            <a:r>
              <a:rPr lang="en-US" sz="3000" b="1" dirty="0" err="1" smtClean="0">
                <a:latin typeface="Monotype Corsiva" pitchFamily="66" charset="0"/>
              </a:rPr>
              <a:t>Konstantinov</a:t>
            </a:r>
            <a:r>
              <a:rPr lang="en-US" sz="3000" b="1" dirty="0" smtClean="0">
                <a:latin typeface="Monotype Corsiva" pitchFamily="66" charset="0"/>
              </a:rPr>
              <a:t> </a:t>
            </a:r>
            <a:r>
              <a:rPr lang="en-US" sz="3000" b="1" dirty="0" err="1" smtClean="0">
                <a:latin typeface="Monotype Corsiva" pitchFamily="66" charset="0"/>
              </a:rPr>
              <a:t>Daniil</a:t>
            </a:r>
            <a:r>
              <a:rPr lang="en-US" sz="3000" b="1" dirty="0" smtClean="0">
                <a:latin typeface="Monotype Corsiva" pitchFamily="66" charset="0"/>
              </a:rPr>
              <a:t>, </a:t>
            </a:r>
            <a:r>
              <a:rPr lang="en-US" sz="3000" b="1" dirty="0" err="1" smtClean="0">
                <a:latin typeface="Monotype Corsiva" pitchFamily="66" charset="0"/>
              </a:rPr>
              <a:t>Nesgovorova</a:t>
            </a:r>
            <a:r>
              <a:rPr lang="en-US" sz="3000" b="1" dirty="0" smtClean="0">
                <a:latin typeface="Monotype Corsiva" pitchFamily="66" charset="0"/>
              </a:rPr>
              <a:t> Olga, 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br>
              <a:rPr lang="ru-RU" sz="3000" b="1" dirty="0" smtClean="0">
                <a:latin typeface="Monotype Corsiva" pitchFamily="66" charset="0"/>
              </a:rPr>
            </a:br>
            <a:r>
              <a:rPr lang="en-US" sz="3000" b="1" dirty="0" err="1" smtClean="0">
                <a:latin typeface="Monotype Corsiva" pitchFamily="66" charset="0"/>
              </a:rPr>
              <a:t>Paniushkin</a:t>
            </a:r>
            <a:r>
              <a:rPr lang="en-US" sz="3000" b="1" dirty="0" smtClean="0">
                <a:latin typeface="Monotype Corsiva" pitchFamily="66" charset="0"/>
              </a:rPr>
              <a:t> </a:t>
            </a:r>
            <a:r>
              <a:rPr lang="en-US" sz="3000" b="1" dirty="0" err="1" smtClean="0">
                <a:latin typeface="Monotype Corsiva" pitchFamily="66" charset="0"/>
              </a:rPr>
              <a:t>Viacheslav</a:t>
            </a:r>
            <a:endParaRPr lang="en-US" sz="3000" b="1" dirty="0" smtClean="0">
              <a:latin typeface="Monotype Corsiva" pitchFamily="66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3000" b="1" dirty="0" smtClean="0">
                <a:latin typeface="Monotype Corsiva" pitchFamily="66" charset="0"/>
              </a:rPr>
              <a:t>Руководитель: 	</a:t>
            </a:r>
            <a:r>
              <a:rPr lang="ru-RU" sz="3000" b="1" dirty="0" err="1" smtClean="0">
                <a:latin typeface="Monotype Corsiva" pitchFamily="66" charset="0"/>
              </a:rPr>
              <a:t>Эйхгорн</a:t>
            </a:r>
            <a:r>
              <a:rPr lang="ru-RU" sz="3000" b="1" dirty="0" smtClean="0">
                <a:latin typeface="Monotype Corsiva" pitchFamily="66" charset="0"/>
              </a:rPr>
              <a:t> Елена Владимировна  </a:t>
            </a:r>
            <a:br>
              <a:rPr lang="ru-RU" sz="3000" b="1" dirty="0" smtClean="0">
                <a:latin typeface="Monotype Corsiva" pitchFamily="66" charset="0"/>
              </a:rPr>
            </a:br>
            <a:r>
              <a:rPr lang="ru-RU" sz="3000" b="1" dirty="0" smtClean="0">
                <a:latin typeface="Monotype Corsiva" pitchFamily="66" charset="0"/>
              </a:rPr>
              <a:t>	учитель математики, телефон +7-921-326-62-36</a:t>
            </a:r>
            <a:r>
              <a:rPr lang="en-US" sz="3000" b="1" dirty="0">
                <a:latin typeface="Monotype Corsiva" pitchFamily="66" charset="0"/>
              </a:rPr>
              <a:t>,</a:t>
            </a:r>
            <a:r>
              <a:rPr lang="ru-RU" sz="3000" b="1" dirty="0" smtClean="0">
                <a:latin typeface="Monotype Corsiva" pitchFamily="66" charset="0"/>
              </a:rPr>
              <a:t> </a:t>
            </a:r>
            <a:br>
              <a:rPr lang="ru-RU" sz="3000" b="1" dirty="0" smtClean="0">
                <a:latin typeface="Monotype Corsiva" pitchFamily="66" charset="0"/>
              </a:rPr>
            </a:br>
            <a:r>
              <a:rPr lang="ru-RU" sz="3000" b="1" dirty="0" smtClean="0">
                <a:latin typeface="Monotype Corsiva" pitchFamily="66" charset="0"/>
              </a:rPr>
              <a:t>	</a:t>
            </a:r>
            <a:r>
              <a:rPr lang="en-US" sz="3000" b="1" dirty="0" smtClean="0">
                <a:latin typeface="Monotype Corsiva" pitchFamily="66" charset="0"/>
              </a:rPr>
              <a:t>e-mail  </a:t>
            </a:r>
            <a:r>
              <a:rPr lang="en-US" sz="3000" b="1" dirty="0" smtClean="0">
                <a:latin typeface="Monotype Corsiva" pitchFamily="66" charset="0"/>
                <a:hlinkClick r:id="rId2"/>
              </a:rPr>
              <a:t>ahhorn1@yandex.ru</a:t>
            </a:r>
            <a:endParaRPr lang="en-US" sz="3000" b="1" dirty="0" smtClean="0">
              <a:latin typeface="Monotype Corsiva" pitchFamily="66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800" b="1" dirty="0" smtClean="0">
                <a:latin typeface="Monotype Corsiva" pitchFamily="66" charset="0"/>
              </a:rPr>
              <a:t>C</a:t>
            </a:r>
            <a:r>
              <a:rPr lang="ru-RU" sz="2800" b="1" dirty="0" err="1" smtClean="0">
                <a:latin typeface="Monotype Corsiva" pitchFamily="66" charset="0"/>
              </a:rPr>
              <a:t>анкт</a:t>
            </a:r>
            <a:r>
              <a:rPr lang="ru-RU" sz="2800" b="1" dirty="0" smtClean="0">
                <a:latin typeface="Monotype Corsiva" pitchFamily="66" charset="0"/>
              </a:rPr>
              <a:t>-Петербург, Приморский район,  ГБОУ школа №53, </a:t>
            </a:r>
            <a:r>
              <a:rPr lang="ru-RU" sz="2800" b="1" dirty="0" err="1" smtClean="0">
                <a:latin typeface="Monotype Corsiva" pitchFamily="66" charset="0"/>
              </a:rPr>
              <a:t>ул.Школьная</a:t>
            </a:r>
            <a:r>
              <a:rPr lang="ru-RU" sz="2800" b="1" dirty="0" smtClean="0">
                <a:latin typeface="Monotype Corsiva" pitchFamily="66" charset="0"/>
              </a:rPr>
              <a:t>, д.7; телефон 430-41-84, </a:t>
            </a:r>
            <a:r>
              <a:rPr lang="ru-RU" sz="2800" b="1" dirty="0" smtClean="0">
                <a:latin typeface="Monotype Corsiva" pitchFamily="66" charset="0"/>
                <a:hlinkClick r:id="rId3"/>
              </a:rPr>
              <a:t>school53@spb.edu.ru</a:t>
            </a:r>
            <a:endParaRPr lang="ru-RU" sz="2800" b="1" dirty="0" smtClean="0">
              <a:latin typeface="Monotype Corsiva" pitchFamily="66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800" b="1" dirty="0" smtClean="0">
                <a:latin typeface="Monotype Corsiva" pitchFamily="66" charset="0"/>
              </a:rPr>
              <a:t>Даниил 	+7-904-637-27-10 	</a:t>
            </a:r>
            <a:r>
              <a:rPr lang="en-US" sz="2800" b="1" dirty="0" smtClean="0">
                <a:latin typeface="Monotype Corsiva" pitchFamily="66" charset="0"/>
                <a:hlinkClick r:id="rId4"/>
              </a:rPr>
              <a:t>danya-konstant@mail.ru</a:t>
            </a:r>
            <a:r>
              <a:rPr lang="en-US" sz="2800" b="1" dirty="0" smtClean="0">
                <a:latin typeface="Monotype Corsiva" pitchFamily="66" charset="0"/>
              </a:rPr>
              <a:t>  </a:t>
            </a:r>
            <a:br>
              <a:rPr lang="en-US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Ольга	</a:t>
            </a:r>
            <a:r>
              <a:rPr lang="en-US" sz="2800" b="1" dirty="0" smtClean="0">
                <a:latin typeface="Monotype Corsiva" pitchFamily="66" charset="0"/>
              </a:rPr>
              <a:t>+7-921-572-32-48 </a:t>
            </a:r>
            <a:r>
              <a:rPr lang="ru-RU" sz="2800" b="1" dirty="0" smtClean="0">
                <a:latin typeface="Monotype Corsiva" pitchFamily="66" charset="0"/>
              </a:rPr>
              <a:t>	</a:t>
            </a:r>
            <a:r>
              <a:rPr lang="en-US" sz="2800" b="1" dirty="0" smtClean="0">
                <a:latin typeface="Monotype Corsiva" pitchFamily="66" charset="0"/>
                <a:hlinkClick r:id="rId5"/>
              </a:rPr>
              <a:t>Keitarokuko@mail.ru</a:t>
            </a:r>
            <a:r>
              <a:rPr lang="en-US" sz="2800" b="1" dirty="0" smtClean="0">
                <a:latin typeface="Monotype Corsiva" pitchFamily="66" charset="0"/>
              </a:rPr>
              <a:t/>
            </a:r>
            <a:br>
              <a:rPr lang="en-US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Вячеслав	</a:t>
            </a:r>
            <a:r>
              <a:rPr lang="en-US" sz="2800" b="1" dirty="0" smtClean="0">
                <a:latin typeface="Monotype Corsiva" pitchFamily="66" charset="0"/>
              </a:rPr>
              <a:t>+7-981-105-74-13 </a:t>
            </a:r>
            <a:r>
              <a:rPr lang="ru-RU" sz="2800" b="1" dirty="0" smtClean="0">
                <a:latin typeface="Monotype Corsiva" pitchFamily="66" charset="0"/>
              </a:rPr>
              <a:t>	</a:t>
            </a:r>
            <a:r>
              <a:rPr lang="en-US" sz="2800" b="1" dirty="0" smtClean="0">
                <a:latin typeface="Monotype Corsiva" pitchFamily="66" charset="0"/>
                <a:hlinkClick r:id="rId6"/>
              </a:rPr>
              <a:t>slawa19765@mail.ru</a:t>
            </a:r>
            <a:endParaRPr lang="en-US" sz="2800" b="1" dirty="0" smtClean="0">
              <a:latin typeface="Monotype Corsiva" pitchFamily="66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3200" b="1" dirty="0" smtClean="0">
                <a:latin typeface="Monotype Corsiva" pitchFamily="66" charset="0"/>
              </a:rPr>
              <a:t>Номинация</a:t>
            </a:r>
            <a:r>
              <a:rPr lang="ru-RU" sz="3200" b="1" dirty="0">
                <a:latin typeface="Monotype Corsiva" pitchFamily="66" charset="0"/>
              </a:rPr>
              <a:t>: Математические модели реальных процессов в природе и обществе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3200" b="1" dirty="0" smtClean="0">
                <a:latin typeface="Monotype Corsiva" pitchFamily="66" charset="0"/>
              </a:rPr>
              <a:t>Название работы: Снежинки</a:t>
            </a:r>
            <a:endParaRPr lang="ru-RU" sz="32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30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Прямоугольник 3"/>
          <p:cNvSpPr>
            <a:spLocks noChangeArrowheads="1"/>
          </p:cNvSpPr>
          <p:nvPr/>
        </p:nvSpPr>
        <p:spPr bwMode="auto">
          <a:xfrm>
            <a:off x="441325" y="765175"/>
            <a:ext cx="8712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/>
          </a:p>
        </p:txBody>
      </p:sp>
      <p:sp>
        <p:nvSpPr>
          <p:cNvPr id="8196" name="Прямоугольник 2"/>
          <p:cNvSpPr>
            <a:spLocks noChangeArrowheads="1"/>
          </p:cNvSpPr>
          <p:nvPr/>
        </p:nvSpPr>
        <p:spPr bwMode="auto">
          <a:xfrm>
            <a:off x="0" y="404813"/>
            <a:ext cx="9251949" cy="604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Золотое сечение в строении снежинок</a:t>
            </a:r>
          </a:p>
          <a:p>
            <a:endParaRPr lang="ru-RU" dirty="0"/>
          </a:p>
          <a:p>
            <a:pPr algn="just">
              <a:spcAft>
                <a:spcPts val="600"/>
              </a:spcAft>
            </a:pPr>
            <a:r>
              <a:rPr lang="ru-RU" sz="1400" dirty="0"/>
              <a:t>	</a:t>
            </a:r>
            <a:r>
              <a:rPr lang="ru-RU" sz="2000" dirty="0"/>
              <a:t>Золотое сечение (золотая пропорция, деление в крайнем и среднем отношении) — деление непрерывной величины на две части в таком отношении, при котором меньшая часть так относится к большей, как большая ко всей величине.</a:t>
            </a:r>
          </a:p>
          <a:p>
            <a:pPr algn="just">
              <a:spcAft>
                <a:spcPts val="600"/>
              </a:spcAft>
            </a:pPr>
            <a:r>
              <a:rPr lang="ru-RU" sz="2000" dirty="0"/>
              <a:t>Отношение большей части к меньшей в этой пропорции выражается квадратичной иррациональностью:</a:t>
            </a:r>
          </a:p>
          <a:p>
            <a:pPr algn="just">
              <a:spcAft>
                <a:spcPts val="600"/>
              </a:spcAft>
            </a:pPr>
            <a:endParaRPr lang="ru-RU" sz="2000" dirty="0"/>
          </a:p>
          <a:p>
            <a:pPr algn="just">
              <a:spcAft>
                <a:spcPts val="600"/>
              </a:spcAft>
            </a:pPr>
            <a:r>
              <a:rPr lang="ru-RU" sz="2000" dirty="0" smtClean="0"/>
              <a:t>и</a:t>
            </a:r>
            <a:r>
              <a:rPr lang="ru-RU" sz="2000" dirty="0"/>
              <a:t>, наоборот, отношение меньшей части к большей:</a:t>
            </a:r>
          </a:p>
          <a:p>
            <a:pPr algn="just">
              <a:spcAft>
                <a:spcPts val="600"/>
              </a:spcAft>
            </a:pPr>
            <a:r>
              <a:rPr lang="ru-RU" sz="2000" dirty="0"/>
              <a:t>	Золотое сечение присутствует в строении всех кристаллов, но большинство кристаллов микроскопически малы, так что мы не можем разглядеть их невооруженным глазом.  </a:t>
            </a:r>
            <a:r>
              <a:rPr lang="ru-RU" sz="2000" dirty="0" smtClean="0"/>
              <a:t>Однако снежинки вполне </a:t>
            </a:r>
            <a:r>
              <a:rPr lang="ru-RU" sz="2000" dirty="0"/>
              <a:t>доступны нашему взору. Все </a:t>
            </a:r>
            <a:r>
              <a:rPr lang="ru-RU" sz="2000" dirty="0" smtClean="0"/>
              <a:t>фигуры</a:t>
            </a:r>
            <a:r>
              <a:rPr lang="ru-RU" sz="2000" dirty="0"/>
              <a:t>, которые образуют снежинки, все оси, окружности и геометрические фигуры в снежинках также всегда без исключений построены по совершенной четкой формуле золотого сечения</a:t>
            </a:r>
            <a:r>
              <a:rPr lang="ru-RU" sz="2000" dirty="0" smtClean="0"/>
              <a:t>.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3" action="ppaction://hlinksldjump"/>
              </a:rPr>
              <a:t>[13,14]</a:t>
            </a:r>
            <a:endParaRPr lang="ru-RU" sz="2000" dirty="0"/>
          </a:p>
          <a:p>
            <a:pPr algn="just">
              <a:spcAft>
                <a:spcPts val="600"/>
              </a:spcAft>
            </a:pPr>
            <a:r>
              <a:rPr lang="ru-RU" sz="2000" dirty="0"/>
              <a:t>	Подтвердим эти слова исследованием строения снежинки в среде «Живая Математика».</a:t>
            </a:r>
          </a:p>
        </p:txBody>
      </p:sp>
      <p:pic>
        <p:nvPicPr>
          <p:cNvPr id="7" name="Рисунок 6" descr="\frac{1}{\varphi} = \frac{ \sqrt{5}-1}{2} \approx 0{,}6180339887\dots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349606"/>
            <a:ext cx="3015265" cy="51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\varphi = \frac{ \sqrt{5}+1}{2} \approx 1{,}6180339887\dots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49679" y="2769008"/>
            <a:ext cx="3456384" cy="56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лево 8">
            <a:hlinkClick r:id="rId6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1"/>
          <p:cNvSpPr>
            <a:spLocks noChangeArrowheads="1"/>
          </p:cNvSpPr>
          <p:nvPr/>
        </p:nvSpPr>
        <p:spPr bwMode="auto">
          <a:xfrm>
            <a:off x="-2649" y="0"/>
            <a:ext cx="914400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Результаты наблюдений и </a:t>
            </a:r>
            <a:r>
              <a:rPr lang="ru-RU" sz="2400" b="1" dirty="0" smtClean="0">
                <a:latin typeface="Monotype Corsiva" pitchFamily="66" charset="0"/>
              </a:rPr>
              <a:t>исследований</a:t>
            </a:r>
            <a:endParaRPr lang="ru-RU" sz="2400" b="1" dirty="0">
              <a:latin typeface="Monotype Corsiva" pitchFamily="66" charset="0"/>
            </a:endParaRPr>
          </a:p>
          <a:p>
            <a:pPr algn="ctr"/>
            <a:endParaRPr lang="ru-RU" b="1" dirty="0"/>
          </a:p>
          <a:p>
            <a:pPr algn="just"/>
            <a:r>
              <a:rPr lang="ru-RU" sz="1400" dirty="0"/>
              <a:t>	</a:t>
            </a:r>
            <a:r>
              <a:rPr lang="ru-RU" sz="2000" dirty="0"/>
              <a:t>Мы проверили, насколько верно суждение о том, что снежинки построены по правилу золотого сечения. Для этого фотографии  многих из </a:t>
            </a:r>
            <a:r>
              <a:rPr lang="ru-RU" sz="2000" dirty="0" smtClean="0"/>
              <a:t>снежинок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3" action="ppaction://hlinksldjump"/>
              </a:rPr>
              <a:t>[5,8,10]</a:t>
            </a:r>
            <a:r>
              <a:rPr lang="ru-RU" sz="2000" dirty="0" smtClean="0"/>
              <a:t> </a:t>
            </a:r>
            <a:r>
              <a:rPr lang="ru-RU" sz="2000" dirty="0"/>
              <a:t>мы поместили на чертеж в программе «Живая Математика» и средствами этой программы нашли отношения длин отрезков, соединяющих некоторые узловые точки изображения снежинок. Кроме того, мы подтвердили наличие в структуре снежинки правильных фигур (треугольников, шестиугольников), измерив длины их сторон и величины градусных мер их углов.</a:t>
            </a:r>
            <a:br>
              <a:rPr lang="ru-RU" sz="2000" dirty="0"/>
            </a:br>
            <a:r>
              <a:rPr lang="ru-RU" sz="2000" dirty="0" smtClean="0"/>
              <a:t>	Далее на </a:t>
            </a:r>
            <a:r>
              <a:rPr lang="ru-RU" sz="2000" dirty="0"/>
              <a:t>рисунках показаны некоторые из результатов наших исследований.</a:t>
            </a:r>
          </a:p>
        </p:txBody>
      </p:sp>
      <p:pic>
        <p:nvPicPr>
          <p:cNvPr id="2" name="Picture 2" descr="&amp;chcy;&amp;iecy;&amp;rcy;&amp;tcy;&amp;iecy;&amp;zhcy;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05503"/>
            <a:ext cx="5320443" cy="3219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749408" y="6550960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&amp;chcy;&amp;iecy;&amp;rcy;&amp;tcy;&amp;iecy;&amp;zhcy;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3819"/>
            <a:ext cx="3102322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4" name="Picture 4" descr="&amp;chcy;&amp;iecy;&amp;rcy;&amp;tcy;&amp;iecy;&amp;zhcy;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12962"/>
            <a:ext cx="3102322" cy="1852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6" name="Picture 6" descr="&amp;chcy;&amp;iecy;&amp;rcy;&amp;tcy;&amp;iecy;&amp;zhcy;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79664"/>
            <a:ext cx="3102322" cy="20634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8" name="Picture 8" descr="&amp;chcy;&amp;iecy;&amp;rcy;&amp;tcy;&amp;iecy;&amp;zhcy;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33819"/>
            <a:ext cx="2886515" cy="1919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50" name="Picture 10" descr="&amp;chcy;&amp;iecy;&amp;rcy;&amp;tcy;&amp;iecy;&amp;zhcy;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49172"/>
            <a:ext cx="2883395" cy="1915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52" name="Picture 12" descr="&amp;chcy;&amp;iecy;&amp;rcy;&amp;tcy;&amp;iecy;&amp;zhcy;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259" y="4544937"/>
            <a:ext cx="2911185" cy="2132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974688" y="0"/>
            <a:ext cx="4857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Результаты наблюдений и </a:t>
            </a:r>
            <a:r>
              <a:rPr lang="ru-RU" sz="2400" b="1" dirty="0" smtClean="0">
                <a:latin typeface="Monotype Corsiva" pitchFamily="66" charset="0"/>
              </a:rPr>
              <a:t>исследований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4065784" y="6093296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>
            <a:hlinkClick r:id="rId9" action="ppaction://hlinksldjump"/>
          </p:cNvPr>
          <p:cNvSpPr/>
          <p:nvPr/>
        </p:nvSpPr>
        <p:spPr>
          <a:xfrm>
            <a:off x="3641874" y="6425952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&amp;chcy;&amp;iecy;&amp;rcy;&amp;tcy;&amp;iecy;&amp;zhcy;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06" y="1123837"/>
            <a:ext cx="3892494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1268" name="Picture 4" descr="&amp;chcy;&amp;iecy;&amp;rcy;&amp;tcy;&amp;iecy;&amp;zhcy;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862" y="4077072"/>
            <a:ext cx="3924300" cy="2590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69" name="Прямоугольник 2"/>
              <p:cNvSpPr>
                <a:spLocks noChangeArrowheads="1"/>
              </p:cNvSpPr>
              <p:nvPr/>
            </p:nvSpPr>
            <p:spPr bwMode="auto">
              <a:xfrm>
                <a:off x="5125108" y="1052736"/>
                <a:ext cx="3779912" cy="44012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sz="2000" dirty="0" smtClean="0"/>
                  <a:t>Итак</a:t>
                </a:r>
                <a:r>
                  <a:rPr lang="ru-RU" sz="2000" dirty="0"/>
                  <a:t>, рассматривая отношения длин между узловыми точками структуры снежинки, мы неоднократно встречаемся с числом 0,62, которое соответствует приближенному значению </a:t>
                </a:r>
                <a:r>
                  <a:rPr lang="ru-RU" sz="2000" dirty="0" smtClean="0"/>
                  <a:t>числа </a:t>
                </a:r>
                <a14:m>
                  <m:oMath xmlns:m="http://schemas.openxmlformats.org/officeDocument/2006/math">
                    <m:r>
                      <a:rPr lang="ru-RU" sz="2000" i="1" smtClean="0">
                        <a:latin typeface="Cambria Math"/>
                        <a:ea typeface="Cambria Math"/>
                      </a:rPr>
                      <m:t>𝜑</m:t>
                    </m:r>
                  </m:oMath>
                </a14:m>
                <a:r>
                  <a:rPr lang="ru-RU" sz="2000" dirty="0" smtClean="0"/>
                  <a:t>. </a:t>
                </a:r>
                <a:r>
                  <a:rPr lang="ru-RU" sz="2000" dirty="0"/>
                  <a:t>Остальные отношения близки к этому </a:t>
                </a:r>
                <a:r>
                  <a:rPr lang="ru-RU" sz="2000" dirty="0" smtClean="0"/>
                  <a:t>числу. </a:t>
                </a:r>
              </a:p>
              <a:p>
                <a:pPr algn="just"/>
                <a:r>
                  <a:rPr lang="ru-RU" sz="2000" dirty="0" smtClean="0"/>
                  <a:t>Таким </a:t>
                </a:r>
                <a:r>
                  <a:rPr lang="ru-RU" sz="2000" dirty="0"/>
                  <a:t>образом, мы опытным путем подтверждаем тот факт, что структура снежинки подчинена формуле золотого сечения.</a:t>
                </a:r>
              </a:p>
            </p:txBody>
          </p:sp>
        </mc:Choice>
        <mc:Fallback xmlns="">
          <p:sp>
            <p:nvSpPr>
              <p:cNvPr id="11269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25108" y="1052736"/>
                <a:ext cx="3779912" cy="4401205"/>
              </a:xfrm>
              <a:prstGeom prst="rect">
                <a:avLst/>
              </a:prstGeom>
              <a:blipFill rotWithShape="1">
                <a:blip r:embed="rId5"/>
                <a:stretch>
                  <a:fillRect l="-1774" t="-693" r="-1613" b="-1524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1974688" y="164487"/>
            <a:ext cx="4857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Результаты наблюдений и </a:t>
            </a:r>
            <a:r>
              <a:rPr lang="ru-RU" sz="2400" b="1" dirty="0" smtClean="0">
                <a:latin typeface="Monotype Corsiva" pitchFamily="66" charset="0"/>
              </a:rPr>
              <a:t>исследований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>
            <a:hlinkClick r:id="rId6" action="ppaction://hlinksldjump"/>
          </p:cNvPr>
          <p:cNvSpPr/>
          <p:nvPr/>
        </p:nvSpPr>
        <p:spPr>
          <a:xfrm>
            <a:off x="5125108" y="6334936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Прямоугольник 1"/>
          <p:cNvSpPr>
            <a:spLocks noChangeArrowheads="1"/>
          </p:cNvSpPr>
          <p:nvPr/>
        </p:nvSpPr>
        <p:spPr bwMode="auto">
          <a:xfrm>
            <a:off x="452438" y="404813"/>
            <a:ext cx="82089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</p:txBody>
      </p:sp>
      <p:sp>
        <p:nvSpPr>
          <p:cNvPr id="12292" name="Прямоугольник 2"/>
          <p:cNvSpPr>
            <a:spLocks noChangeArrowheads="1"/>
          </p:cNvSpPr>
          <p:nvPr/>
        </p:nvSpPr>
        <p:spPr bwMode="auto">
          <a:xfrm>
            <a:off x="683419" y="173831"/>
            <a:ext cx="8208962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Некоторые математические рассуждения</a:t>
            </a:r>
          </a:p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>Проанализируем структуру снежинки с точки зрения геометрии.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Возьмем </a:t>
            </a:r>
            <a:r>
              <a:rPr lang="ru-RU" sz="2000" dirty="0"/>
              <a:t>фотографию произвольной снежинки, рассмотрим ее.</a:t>
            </a:r>
          </a:p>
        </p:txBody>
      </p:sp>
      <p:pic>
        <p:nvPicPr>
          <p:cNvPr id="16386" name="Picture 2" descr="&amp;scy;&amp;tcy;&amp;rcy;&amp;ucy;&amp;kcy;&amp;tcy;&amp;ucy;&amp;rcy;&amp;acy;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346" y="1697178"/>
            <a:ext cx="2647498" cy="25239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&amp;scy;&amp;tcy;&amp;rcy;&amp;ucy;&amp;kcy;&amp;tcy;&amp;ucy;&amp;rcy;&amp;acy;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1788" y="1655966"/>
            <a:ext cx="2610261" cy="25651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5" name="Прямоугольник 3"/>
          <p:cNvSpPr>
            <a:spLocks noChangeArrowheads="1"/>
          </p:cNvSpPr>
          <p:nvPr/>
        </p:nvSpPr>
        <p:spPr bwMode="auto">
          <a:xfrm>
            <a:off x="-36513" y="4264573"/>
            <a:ext cx="928846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 	</a:t>
            </a:r>
            <a:r>
              <a:rPr lang="ru-RU" sz="2000" dirty="0"/>
              <a:t>У снежинки </a:t>
            </a:r>
            <a:r>
              <a:rPr lang="ru-RU" sz="2000" dirty="0" smtClean="0"/>
              <a:t>шесть осей симметрии, в том числе три, проходящие по лучам снежинки </a:t>
            </a:r>
            <a:r>
              <a:rPr lang="ru-RU" sz="2000" dirty="0"/>
              <a:t>(прямые l, j, </a:t>
            </a:r>
            <a:r>
              <a:rPr lang="ru-RU" sz="2000" dirty="0" smtClean="0"/>
              <a:t>k на втором рисунке), </a:t>
            </a:r>
            <a:r>
              <a:rPr lang="ru-RU" sz="2000" dirty="0"/>
              <a:t>один центр симметрии – точка О. Все углы между соседними лучами снежинки равны. Радиусы внутренней и внешней окружностей соотносятся по правилу золотого сечения.</a:t>
            </a:r>
          </a:p>
          <a:p>
            <a:r>
              <a:rPr lang="ru-RU" sz="2000" dirty="0"/>
              <a:t> 	На </a:t>
            </a:r>
            <a:r>
              <a:rPr lang="ru-RU" sz="2000" dirty="0" smtClean="0"/>
              <a:t>третьем рисунке </a:t>
            </a:r>
            <a:r>
              <a:rPr lang="ru-RU" sz="2000" dirty="0"/>
              <a:t>показана сетка, которая соответствует строению любой из шестиугольных снежинок. Узловые точки этой сетки поименованы.</a:t>
            </a:r>
          </a:p>
          <a:p>
            <a:endParaRPr lang="ru-RU" sz="2000" dirty="0"/>
          </a:p>
        </p:txBody>
      </p:sp>
      <p:pic>
        <p:nvPicPr>
          <p:cNvPr id="16390" name="Picture 6" descr="&amp;scy;&amp;tcy;&amp;rcy;&amp;ucy;&amp;kcy;&amp;tcy;&amp;ucy;&amp;rcy;&amp;acy;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50547" y="1673394"/>
            <a:ext cx="2699792" cy="2571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лево 8">
            <a:hlinkClick r:id="rId6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524229" y="6511342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8058" y="-119623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1"/>
          <p:cNvSpPr>
            <a:spLocks noChangeArrowheads="1"/>
          </p:cNvSpPr>
          <p:nvPr/>
        </p:nvSpPr>
        <p:spPr bwMode="auto">
          <a:xfrm>
            <a:off x="0" y="507686"/>
            <a:ext cx="882047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Решим следующие задачи:</a:t>
            </a:r>
          </a:p>
          <a:p>
            <a:pPr>
              <a:buFont typeface="Calibri" pitchFamily="34" charset="0"/>
              <a:buAutoNum type="arabicPeriod"/>
            </a:pPr>
            <a:r>
              <a:rPr lang="ru-RU" sz="2000" dirty="0" smtClean="0"/>
              <a:t>Докажем</a:t>
            </a:r>
            <a:r>
              <a:rPr lang="ru-RU" sz="2000" dirty="0"/>
              <a:t>, что здесь есть две серии равных треугольников, каждый из которых является равносторонним.</a:t>
            </a:r>
          </a:p>
          <a:p>
            <a:pPr>
              <a:buFont typeface="Calibri" pitchFamily="34" charset="0"/>
              <a:buAutoNum type="arabicPeriod"/>
            </a:pPr>
            <a:r>
              <a:rPr lang="ru-RU" sz="2000" dirty="0"/>
              <a:t>Докажем, что шестиугольники HKLMAI и NVWXBU правильные.</a:t>
            </a:r>
          </a:p>
          <a:p>
            <a:pPr>
              <a:buFont typeface="Calibri" pitchFamily="34" charset="0"/>
              <a:buAutoNum type="arabicPeriod"/>
            </a:pPr>
            <a:r>
              <a:rPr lang="ru-RU" sz="2000" dirty="0"/>
              <a:t>Докажем, что треугольники, образованные данной сеткой, подобны.</a:t>
            </a:r>
          </a:p>
          <a:p>
            <a:pPr>
              <a:buFont typeface="Calibri" pitchFamily="34" charset="0"/>
              <a:buAutoNum type="arabicPeriod"/>
            </a:pPr>
            <a:r>
              <a:rPr lang="ru-RU" sz="2000" dirty="0"/>
              <a:t>Найдем коэффициент подобия маленького и большого треугольников.</a:t>
            </a:r>
          </a:p>
          <a:p>
            <a:endParaRPr lang="ru-RU" sz="2000" dirty="0"/>
          </a:p>
          <a:p>
            <a:r>
              <a:rPr lang="ru-RU" sz="2000" i="1" dirty="0"/>
              <a:t>Решения и доказательства:</a:t>
            </a:r>
          </a:p>
          <a:p>
            <a:pPr>
              <a:buFont typeface="Calibri" pitchFamily="34" charset="0"/>
              <a:buAutoNum type="arabicPeriod"/>
            </a:pPr>
            <a:r>
              <a:rPr lang="ru-RU" sz="2000" dirty="0" smtClean="0"/>
              <a:t>Рассмотрим </a:t>
            </a:r>
            <a:r>
              <a:rPr lang="ru-RU" sz="2000" dirty="0"/>
              <a:t>треугольник AJM. Угол AJM=360/6=60 градусов,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AJ=JM</a:t>
            </a:r>
            <a:r>
              <a:rPr lang="ru-RU" sz="2000" dirty="0"/>
              <a:t>, a значит треугольник AJM-равносторонний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(</a:t>
            </a:r>
            <a:r>
              <a:rPr lang="ru-RU" sz="2000" dirty="0"/>
              <a:t>т.к. боковые стороны равны и угол у вершины равен </a:t>
            </a:r>
            <a:r>
              <a:rPr lang="ru-RU" sz="2000" dirty="0" smtClean="0"/>
              <a:t>60</a:t>
            </a:r>
            <a:r>
              <a:rPr lang="ru-RU" sz="2000" baseline="30000" dirty="0" smtClean="0"/>
              <a:t>0</a:t>
            </a:r>
            <a:r>
              <a:rPr lang="ru-RU" sz="2000" dirty="0" smtClean="0"/>
              <a:t> ,</a:t>
            </a:r>
            <a:br>
              <a:rPr lang="ru-RU" sz="2000" dirty="0" smtClean="0"/>
            </a:br>
            <a:r>
              <a:rPr lang="ru-RU" sz="2000" dirty="0" smtClean="0"/>
              <a:t>следовательно</a:t>
            </a:r>
            <a:r>
              <a:rPr lang="ru-RU" sz="2000" dirty="0"/>
              <a:t>, на два другие приходится по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(</a:t>
            </a:r>
            <a:r>
              <a:rPr lang="ru-RU" sz="2000" dirty="0"/>
              <a:t>180-60)/</a:t>
            </a:r>
            <a:r>
              <a:rPr lang="ru-RU" sz="2000" dirty="0" smtClean="0"/>
              <a:t>2=60</a:t>
            </a:r>
            <a:r>
              <a:rPr lang="ru-RU" sz="2000" baseline="30000" dirty="0"/>
              <a:t>0</a:t>
            </a:r>
            <a:r>
              <a:rPr lang="ru-RU" sz="2000" dirty="0" smtClean="0"/>
              <a:t> . </a:t>
            </a:r>
            <a:br>
              <a:rPr lang="ru-RU" sz="2000" dirty="0" smtClean="0"/>
            </a:br>
            <a:r>
              <a:rPr lang="ru-RU" sz="2000" dirty="0" smtClean="0"/>
              <a:t>Треугольники </a:t>
            </a:r>
            <a:r>
              <a:rPr lang="ru-RU" sz="2000" dirty="0"/>
              <a:t>AIJ, IJH, HJK, KJL, LJM и MJA равны,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например</a:t>
            </a:r>
            <a:r>
              <a:rPr lang="ru-RU" sz="2000" dirty="0"/>
              <a:t>, </a:t>
            </a:r>
            <a:r>
              <a:rPr lang="ru-RU" sz="2000" dirty="0" smtClean="0"/>
              <a:t>по </a:t>
            </a:r>
            <a:r>
              <a:rPr lang="ru-RU" sz="2000" dirty="0"/>
              <a:t>двум сторонам и углу между ними.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Аналогично </a:t>
            </a:r>
            <a:r>
              <a:rPr lang="ru-RU" sz="2000" dirty="0"/>
              <a:t>доказывается равенство равносторонних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треугольников </a:t>
            </a:r>
            <a:r>
              <a:rPr lang="ru-RU" sz="2000" dirty="0"/>
              <a:t>BJU, UJN, NJV, VJW, WJX.</a:t>
            </a:r>
          </a:p>
          <a:p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77292" y="30487"/>
            <a:ext cx="5081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Некоторые математические рассуждения</a:t>
            </a:r>
          </a:p>
        </p:txBody>
      </p:sp>
      <p:pic>
        <p:nvPicPr>
          <p:cNvPr id="5" name="Picture 6" descr="&amp;scy;&amp;tcy;&amp;rcy;&amp;ucy;&amp;kcy;&amp;tcy;&amp;ucy;&amp;rcy;&amp;acy;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176" y="3953644"/>
            <a:ext cx="2923692" cy="27847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4537917" y="6404849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1"/>
          <p:cNvSpPr>
            <a:spLocks noChangeArrowheads="1"/>
          </p:cNvSpPr>
          <p:nvPr/>
        </p:nvSpPr>
        <p:spPr bwMode="auto">
          <a:xfrm>
            <a:off x="527932" y="908720"/>
            <a:ext cx="8208962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 dirty="0" smtClean="0"/>
              <a:t>Решения </a:t>
            </a:r>
            <a:r>
              <a:rPr lang="ru-RU" sz="2000" i="1" dirty="0"/>
              <a:t>и доказательства:</a:t>
            </a:r>
          </a:p>
          <a:p>
            <a:endParaRPr lang="ru-RU" sz="2000" dirty="0"/>
          </a:p>
          <a:p>
            <a:pPr algn="just"/>
            <a:r>
              <a:rPr lang="ru-RU" sz="2000" dirty="0" smtClean="0"/>
              <a:t>2. Из </a:t>
            </a:r>
            <a:r>
              <a:rPr lang="ru-RU" sz="2000" dirty="0"/>
              <a:t>п.1 следует, что стороны шестиугольника HKLMAI равны. Каждый из углов шестиугольника образован двумя углами равносторонних треугольников. Значит, их градусные меры равны. То есть, шестиугольник HKLMAI правильный. Аналогично доказывается, что шестиугольник NVWXBU тоже </a:t>
            </a:r>
            <a:r>
              <a:rPr lang="ru-RU" sz="2000" dirty="0" smtClean="0"/>
              <a:t>правильный.</a:t>
            </a:r>
          </a:p>
          <a:p>
            <a:r>
              <a:rPr lang="ru-RU" sz="2000" dirty="0" smtClean="0"/>
              <a:t>3. Все </a:t>
            </a:r>
            <a:r>
              <a:rPr lang="ru-RU" sz="2000" dirty="0"/>
              <a:t>равносторонние треугольники подобны, например, по первому признаку равенства треугольников (по двум углам). </a:t>
            </a:r>
            <a:endParaRPr lang="ru-RU" sz="2000" dirty="0" smtClean="0"/>
          </a:p>
          <a:p>
            <a:r>
              <a:rPr lang="ru-RU" sz="2000" dirty="0" smtClean="0"/>
              <a:t>4.Так </a:t>
            </a:r>
            <a:r>
              <a:rPr lang="ru-RU" sz="2000" dirty="0"/>
              <a:t>как строение снежинки подчинено правилу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золотого </a:t>
            </a:r>
            <a:r>
              <a:rPr lang="ru-RU" sz="2000" dirty="0"/>
              <a:t>сечения, то сторона меньшего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треугольника </a:t>
            </a:r>
            <a:r>
              <a:rPr lang="ru-RU" sz="2000" dirty="0"/>
              <a:t>относится к стороне большего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так </a:t>
            </a:r>
            <a:r>
              <a:rPr lang="ru-RU" sz="2000" dirty="0"/>
              <a:t>же</a:t>
            </a:r>
            <a:r>
              <a:rPr lang="ru-RU" sz="2000" dirty="0" smtClean="0"/>
              <a:t>, как </a:t>
            </a:r>
            <a:r>
              <a:rPr lang="ru-RU" sz="2000" dirty="0"/>
              <a:t>разность сторон большего и меньшего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треугольников </a:t>
            </a:r>
            <a:r>
              <a:rPr lang="ru-RU" sz="2000" dirty="0"/>
              <a:t>к стороне меньшего.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Найдем</a:t>
            </a:r>
            <a:r>
              <a:rPr lang="ru-RU" sz="2000" dirty="0"/>
              <a:t>, чему равно это отношение.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77292" y="285981"/>
            <a:ext cx="5081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Некоторые математические рассуждения</a:t>
            </a:r>
          </a:p>
        </p:txBody>
      </p:sp>
      <p:pic>
        <p:nvPicPr>
          <p:cNvPr id="5" name="Picture 6" descr="&amp;scy;&amp;tcy;&amp;rcy;&amp;ucy;&amp;kcy;&amp;tcy;&amp;ucy;&amp;rcy;&amp;acy;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8184" y="3859553"/>
            <a:ext cx="2915816" cy="2777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4537917" y="6404849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2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Прямоугольник 1"/>
          <p:cNvSpPr>
            <a:spLocks noChangeArrowheads="1"/>
          </p:cNvSpPr>
          <p:nvPr/>
        </p:nvSpPr>
        <p:spPr bwMode="auto">
          <a:xfrm>
            <a:off x="452438" y="404813"/>
            <a:ext cx="82089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pPr algn="ctr"/>
            <a:r>
              <a:rPr lang="ru-RU" b="1"/>
              <a:t>    </a:t>
            </a:r>
            <a:endParaRPr lang="ru-RU"/>
          </a:p>
        </p:txBody>
      </p:sp>
      <p:sp>
        <p:nvSpPr>
          <p:cNvPr id="14341" name="Rectangle 2"/>
          <p:cNvSpPr>
            <a:spLocks noChangeArrowheads="1"/>
          </p:cNvSpPr>
          <p:nvPr/>
        </p:nvSpPr>
        <p:spPr bwMode="auto">
          <a:xfrm>
            <a:off x="0" y="-184150"/>
            <a:ext cx="6969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altLang="ru-RU">
                <a:latin typeface="Arial" charset="0"/>
              </a:rPr>
              <a:t>       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85055" y="184150"/>
            <a:ext cx="5081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Некоторые математические рассуждения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52438" y="737610"/>
                <a:ext cx="8475233" cy="54586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dirty="0" smtClean="0"/>
                  <a:t>Пусть </a:t>
                </a:r>
                <a:r>
                  <a:rPr lang="en-US" sz="2000" dirty="0"/>
                  <a:t>J</a:t>
                </a:r>
                <a:r>
                  <a:rPr lang="ru-RU" sz="2000" dirty="0"/>
                  <a:t>В=1, а </a:t>
                </a:r>
                <a:r>
                  <a:rPr lang="en-US" sz="2000" dirty="0"/>
                  <a:t>J</a:t>
                </a:r>
                <a:r>
                  <a:rPr lang="ru-RU" sz="2000" dirty="0"/>
                  <a:t>А составляет  х часть от  </a:t>
                </a:r>
                <a:r>
                  <a:rPr lang="en-US" sz="2000" dirty="0"/>
                  <a:t>J</a:t>
                </a:r>
                <a:r>
                  <a:rPr lang="ru-RU" sz="2000" dirty="0"/>
                  <a:t>В (0&lt;х&lt;1),  тогда АВ=1-х. 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/>
                          </a:rPr>
                          <m:t>𝐴𝐵</m:t>
                        </m:r>
                      </m:num>
                      <m:den>
                        <m:r>
                          <a:rPr lang="en-US" sz="2000" i="1">
                            <a:latin typeface="Cambria Math"/>
                          </a:rPr>
                          <m:t>𝐴𝐽</m:t>
                        </m:r>
                      </m:den>
                    </m:f>
                    <m:r>
                      <a:rPr lang="ru-RU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/>
                          </a:rPr>
                          <m:t>𝐴𝐽</m:t>
                        </m:r>
                      </m:num>
                      <m:den>
                        <m:r>
                          <a:rPr lang="en-US" sz="2000" i="1">
                            <a:latin typeface="Cambria Math"/>
                          </a:rPr>
                          <m:t>𝐵𝐽</m:t>
                        </m:r>
                      </m:den>
                    </m:f>
                  </m:oMath>
                </a14:m>
                <a:r>
                  <a:rPr lang="en-US" sz="2000" dirty="0"/>
                  <a:t> </a:t>
                </a:r>
                <a:endParaRPr lang="ru-RU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000" i="1">
                              <a:latin typeface="Cambria Math"/>
                            </a:rPr>
                            <m:t>1−</m:t>
                          </m:r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den>
                      </m:f>
                      <m:r>
                        <a:rPr lang="ru-RU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ru-RU" sz="2000" i="1">
                              <a:latin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0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ru-RU" sz="20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2000" i="1">
                          <a:latin typeface="Cambria Math"/>
                        </a:rPr>
                        <m:t>=1−</m:t>
                      </m:r>
                      <m:r>
                        <a:rPr lang="en-US" sz="2000" i="1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ru-RU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0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000" i="1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ru-RU" sz="20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2000" i="1">
                          <a:latin typeface="Cambria Math"/>
                        </a:rPr>
                        <m:t>+ </m:t>
                      </m:r>
                      <m:r>
                        <a:rPr lang="ru-RU" sz="2000" i="1">
                          <a:latin typeface="Cambria Math"/>
                        </a:rPr>
                        <m:t>𝑥</m:t>
                      </m:r>
                      <m:r>
                        <a:rPr lang="ru-RU" sz="2000" i="1">
                          <a:latin typeface="Cambria Math"/>
                        </a:rPr>
                        <m:t>−1=0</m:t>
                      </m:r>
                    </m:oMath>
                  </m:oMathPara>
                </a14:m>
                <a:endParaRPr lang="ru-RU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/>
                        </a:rPr>
                        <m:t>𝑥</m:t>
                      </m:r>
                      <m:r>
                        <a:rPr lang="ru-RU" sz="200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000" i="1">
                              <a:latin typeface="Cambria Math"/>
                            </a:rPr>
                            <m:t>−</m:t>
                          </m:r>
                          <m:r>
                            <a:rPr lang="en-US" sz="2000" i="1">
                              <a:latin typeface="Cambria Math"/>
                            </a:rPr>
                            <m:t>𝑏</m:t>
                          </m:r>
                          <m:r>
                            <a:rPr lang="ru-RU" sz="2000">
                              <a:latin typeface="Cambria Math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ru-RU" sz="20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ru-RU" sz="200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ru-RU" sz="20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2000">
                                  <a:latin typeface="Cambria Math"/>
                                </a:rPr>
                                <m:t>4</m:t>
                              </m:r>
                              <m:r>
                                <a:rPr lang="en-US" sz="2000" i="1">
                                  <a:latin typeface="Cambria Math"/>
                                </a:rPr>
                                <m:t>𝑎𝑐</m:t>
                              </m:r>
                            </m:e>
                          </m:rad>
                        </m:num>
                        <m:den>
                          <m:r>
                            <a:rPr lang="en-US" sz="2000">
                              <a:latin typeface="Cambria Math"/>
                            </a:rPr>
                            <m:t>2</m:t>
                          </m:r>
                          <m:r>
                            <a:rPr lang="en-US" sz="2000" i="1">
                              <a:latin typeface="Cambria Math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/>
                            </a:rPr>
                            <m:t>−1+</m:t>
                          </m:r>
                          <m:rad>
                            <m:radPr>
                              <m:degHide m:val="on"/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1+4∗1</m:t>
                              </m:r>
                            </m:e>
                          </m:rad>
                        </m:num>
                        <m:den>
                          <m:r>
                            <a:rPr lang="en-US" sz="20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latin typeface="Cambria Math"/>
                        </a:rPr>
                        <m:t>           </m:t>
                      </m:r>
                      <m:sSub>
                        <m:sSubPr>
                          <m:ctrlPr>
                            <a:rPr lang="ru-RU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/>
                            </a:rPr>
                            <m:t>−1+</m:t>
                          </m:r>
                          <m:rad>
                            <m:radPr>
                              <m:degHide m:val="on"/>
                              <m:ctrlPr>
                                <a:rPr lang="ru-RU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</m:num>
                        <m:den>
                          <m:r>
                            <a:rPr lang="en-US" sz="2000" i="1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/>
                            </a:rPr>
                            <m:t>−1−</m:t>
                          </m:r>
                          <m:rad>
                            <m:radPr>
                              <m:degHide m:val="on"/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i="1">
                                  <a:latin typeface="Cambria Math"/>
                                </a:rPr>
                                <m:t>1+4∗1</m:t>
                              </m:r>
                            </m:e>
                          </m:rad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i="1">
                              <a:latin typeface="Cambria Math"/>
                            </a:rPr>
                            <m:t>           </m:t>
                          </m:r>
                          <m:r>
                            <a:rPr lang="ru-RU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ru-RU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/>
                            </a:rPr>
                            <m:t>−1−</m:t>
                          </m:r>
                          <m:rad>
                            <m:radPr>
                              <m:degHide m:val="on"/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</m:num>
                        <m:den>
                          <m:r>
                            <a:rPr lang="ru-RU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ru-RU">
                          <a:latin typeface="Cambria Math"/>
                        </a:rPr>
                        <m:t>      не удовлетворяет условию 0</m:t>
                      </m:r>
                      <m:r>
                        <a:rPr lang="ru-RU" i="1">
                          <a:latin typeface="Cambria Math"/>
                        </a:rPr>
                        <m:t>&lt;</m:t>
                      </m:r>
                      <m:r>
                        <m:rPr>
                          <m:sty m:val="p"/>
                        </m:rPr>
                        <a:rPr lang="en-US">
                          <a:latin typeface="Cambria Math"/>
                        </a:rPr>
                        <m:t>x</m:t>
                      </m:r>
                      <m:r>
                        <a:rPr lang="ru-RU">
                          <a:latin typeface="Cambria Math"/>
                        </a:rPr>
                        <m:t>&lt;</m:t>
                      </m:r>
                      <m:r>
                        <a:rPr lang="ru-RU" i="1"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ru-RU" dirty="0"/>
              </a:p>
              <a:p>
                <a:r>
                  <a:rPr lang="en-US" sz="2000" i="1" dirty="0"/>
                  <a:t>  </a:t>
                </a:r>
                <a:endParaRPr lang="ru-RU" sz="2000" dirty="0"/>
              </a:p>
              <a:p>
                <a:r>
                  <a:rPr lang="ru-RU" sz="2000" dirty="0"/>
                  <a:t>Найдём приближённое значение </a:t>
                </a:r>
                <a:r>
                  <a:rPr lang="ru-RU" sz="2000" i="1" dirty="0"/>
                  <a:t>х </a:t>
                </a:r>
                <a:r>
                  <a:rPr lang="ru-RU" sz="20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−1+</m:t>
                        </m:r>
                        <m:rad>
                          <m:radPr>
                            <m:degHide m:val="on"/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i="1">
                                <a:latin typeface="Cambria Math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ru-RU" sz="2000" i="1">
                        <a:latin typeface="Cambria Math"/>
                      </a:rPr>
                      <m:t>≈0,62</m:t>
                    </m:r>
                  </m:oMath>
                </a14:m>
                <a:r>
                  <a:rPr lang="ru-RU" sz="2000" dirty="0"/>
                  <a:t>. </a:t>
                </a:r>
              </a:p>
              <a:p>
                <a:r>
                  <a:rPr lang="ru-RU" sz="2000" dirty="0" smtClean="0"/>
                  <a:t>Коэффициент </a:t>
                </a:r>
                <a:r>
                  <a:rPr lang="ru-RU" sz="2000" dirty="0"/>
                  <a:t>подобия равен отношению сходственных сторон, например, </a:t>
                </a:r>
                <a:r>
                  <a:rPr lang="en-US" sz="2000" dirty="0"/>
                  <a:t>AJ </a:t>
                </a:r>
                <a:r>
                  <a:rPr lang="ru-RU" sz="2000" dirty="0"/>
                  <a:t>к </a:t>
                </a:r>
                <a:r>
                  <a:rPr lang="en-US" sz="2000" dirty="0"/>
                  <a:t>BJ</a:t>
                </a:r>
                <a:r>
                  <a:rPr lang="ru-RU" sz="2000" dirty="0"/>
                  <a:t>, и примерно равен  0,62. 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438" y="737610"/>
                <a:ext cx="8475233" cy="5458674"/>
              </a:xfrm>
              <a:prstGeom prst="rect">
                <a:avLst/>
              </a:prstGeom>
              <a:blipFill rotWithShape="1">
                <a:blip r:embed="rId3"/>
                <a:stretch>
                  <a:fillRect l="-719" t="-559" b="-11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Стрелка влево 11">
            <a:hlinkClick r:id="rId4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Прямоугольник 1"/>
          <p:cNvSpPr>
            <a:spLocks noChangeArrowheads="1"/>
          </p:cNvSpPr>
          <p:nvPr/>
        </p:nvSpPr>
        <p:spPr bwMode="auto">
          <a:xfrm>
            <a:off x="89756" y="-114657"/>
            <a:ext cx="907243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sz="2400" b="1" dirty="0">
                <a:latin typeface="Monotype Corsiva" pitchFamily="66" charset="0"/>
              </a:rPr>
              <a:t>Моделирование изображения снежинок в </a:t>
            </a:r>
            <a:r>
              <a:rPr lang="ru-RU" sz="2400" b="1" dirty="0" err="1">
                <a:latin typeface="Monotype Corsiva" pitchFamily="66" charset="0"/>
              </a:rPr>
              <a:t>ЛогоМирах</a:t>
            </a:r>
            <a:endParaRPr lang="ru-RU" sz="2400" b="1" dirty="0">
              <a:latin typeface="Monotype Corsiva" pitchFamily="66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	Опираясь на симметричность структуры снежинки, для её моделирования в </a:t>
            </a:r>
            <a:r>
              <a:rPr lang="ru-RU" dirty="0" err="1"/>
              <a:t>ЛогоМирах</a:t>
            </a:r>
            <a:r>
              <a:rPr lang="ru-RU" dirty="0"/>
              <a:t> мы используем метод процедурного программирования. </a:t>
            </a:r>
            <a:br>
              <a:rPr lang="ru-RU" dirty="0"/>
            </a:br>
            <a:r>
              <a:rPr lang="ru-RU" dirty="0"/>
              <a:t>	</a:t>
            </a:r>
            <a:r>
              <a:rPr lang="ru-RU" b="1" dirty="0"/>
              <a:t>Процедура</a:t>
            </a:r>
            <a:r>
              <a:rPr lang="ru-RU" dirty="0"/>
              <a:t> – это вспомогательная программа, которая может вызываться из другой программы</a:t>
            </a:r>
            <a:r>
              <a:rPr lang="ru-RU" dirty="0" smtClean="0"/>
              <a:t>. Создаём </a:t>
            </a:r>
            <a:r>
              <a:rPr lang="ru-RU" dirty="0"/>
              <a:t>процедуру  Веточка.</a:t>
            </a: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548876"/>
              </p:ext>
            </p:extLst>
          </p:nvPr>
        </p:nvGraphicFramePr>
        <p:xfrm>
          <a:off x="179512" y="1926291"/>
          <a:ext cx="8964488" cy="4535606"/>
        </p:xfrm>
        <a:graphic>
          <a:graphicData uri="http://schemas.openxmlformats.org/drawingml/2006/table">
            <a:tbl>
              <a:tblPr/>
              <a:tblGrid>
                <a:gridCol w="6861152"/>
                <a:gridCol w="2103336"/>
              </a:tblGrid>
              <a:tr h="1194351">
                <a:tc>
                  <a:txBody>
                    <a:bodyPr/>
                    <a:lstStyle/>
                    <a:p>
                      <a:r>
                        <a:rPr lang="ru-RU" sz="1600" dirty="0"/>
                        <a:t>а</a:t>
                      </a:r>
                      <a:r>
                        <a:rPr lang="ru-RU" sz="1600" dirty="0" smtClean="0"/>
                        <a:t>) </a:t>
                      </a:r>
                      <a:r>
                        <a:rPr lang="ru-RU" sz="1600" dirty="0"/>
                        <a:t> Это веточка_1</a:t>
                      </a:r>
                      <a:br>
                        <a:rPr lang="ru-RU" sz="1600" dirty="0"/>
                      </a:br>
                      <a:r>
                        <a:rPr lang="ru-RU" sz="1600" dirty="0"/>
                        <a:t>по</a:t>
                      </a:r>
                      <a:br>
                        <a:rPr lang="ru-RU" sz="1600" dirty="0"/>
                      </a:br>
                      <a:r>
                        <a:rPr lang="ru-RU" sz="1600" dirty="0" err="1"/>
                        <a:t>вп</a:t>
                      </a:r>
                      <a:r>
                        <a:rPr lang="ru-RU" sz="1600" dirty="0"/>
                        <a:t> 30 </a:t>
                      </a:r>
                      <a:r>
                        <a:rPr lang="ru-RU" sz="1600" dirty="0" err="1"/>
                        <a:t>нд</a:t>
                      </a:r>
                      <a:r>
                        <a:rPr lang="ru-RU" sz="1600" dirty="0"/>
                        <a:t> 15 </a:t>
                      </a:r>
                      <a:r>
                        <a:rPr lang="ru-RU" sz="1600" dirty="0" err="1"/>
                        <a:t>пр</a:t>
                      </a:r>
                      <a:r>
                        <a:rPr lang="ru-RU" sz="1600" dirty="0"/>
                        <a:t> 30 </a:t>
                      </a:r>
                      <a:r>
                        <a:rPr lang="ru-RU" sz="1600" dirty="0" err="1"/>
                        <a:t>вп</a:t>
                      </a:r>
                      <a:r>
                        <a:rPr lang="ru-RU" sz="1600" dirty="0"/>
                        <a:t> 15 </a:t>
                      </a:r>
                      <a:r>
                        <a:rPr lang="ru-RU" sz="1600" dirty="0" err="1"/>
                        <a:t>нд</a:t>
                      </a:r>
                      <a:r>
                        <a:rPr lang="ru-RU" sz="1600" dirty="0"/>
                        <a:t> 15 </a:t>
                      </a:r>
                      <a:r>
                        <a:rPr lang="ru-RU" sz="1600" dirty="0" err="1"/>
                        <a:t>лв</a:t>
                      </a:r>
                      <a:r>
                        <a:rPr lang="ru-RU" sz="1600" dirty="0"/>
                        <a:t> 60 </a:t>
                      </a:r>
                      <a:r>
                        <a:rPr lang="ru-RU" sz="1600" dirty="0" err="1"/>
                        <a:t>вп</a:t>
                      </a:r>
                      <a:r>
                        <a:rPr lang="ru-RU" sz="1600" dirty="0"/>
                        <a:t> 15 </a:t>
                      </a:r>
                      <a:r>
                        <a:rPr lang="ru-RU" sz="1600" dirty="0" err="1"/>
                        <a:t>нд</a:t>
                      </a:r>
                      <a:r>
                        <a:rPr lang="ru-RU" sz="1600" dirty="0"/>
                        <a:t> 15 </a:t>
                      </a:r>
                      <a:r>
                        <a:rPr lang="ru-RU" sz="1600" dirty="0" err="1"/>
                        <a:t>пр</a:t>
                      </a:r>
                      <a:r>
                        <a:rPr lang="ru-RU" sz="1600" dirty="0"/>
                        <a:t> 30 </a:t>
                      </a:r>
                      <a:r>
                        <a:rPr lang="ru-RU" sz="1600" dirty="0" err="1"/>
                        <a:t>нд</a:t>
                      </a:r>
                      <a:r>
                        <a:rPr lang="ru-RU" sz="1600" dirty="0"/>
                        <a:t> 15</a:t>
                      </a:r>
                      <a:br>
                        <a:rPr lang="ru-RU" sz="1600" dirty="0"/>
                      </a:br>
                      <a:r>
                        <a:rPr lang="ru-RU" sz="1600" dirty="0"/>
                        <a:t>конец</a:t>
                      </a:r>
                    </a:p>
                  </a:txBody>
                  <a:tcPr marL="62861" marR="62861" marT="31430" marB="31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 marL="62861" marR="62861" marT="31430" marB="31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1515"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Это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веточка_2</a:t>
                      </a:r>
                      <a:b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</a:t>
                      </a:r>
                      <a:b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50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60 </a:t>
                      </a:r>
                      <a:b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</a:t>
                      </a:r>
                      <a:b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конец</a:t>
                      </a:r>
                    </a:p>
                  </a:txBody>
                  <a:tcPr marL="62861" marR="62861" marT="31430" marB="31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L="62861" marR="62861" marT="31430" marB="31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60097"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Это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веточка_3</a:t>
                      </a:r>
                      <a:b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</a:t>
                      </a:r>
                      <a:b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50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60 </a:t>
                      </a:r>
                      <a:b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15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лв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60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30 </a:t>
                      </a:r>
                      <a:r>
                        <a:rPr lang="ru-RU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15</a:t>
                      </a:r>
                      <a:b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конец</a:t>
                      </a:r>
                    </a:p>
                  </a:txBody>
                  <a:tcPr marL="62861" marR="62861" marT="31430" marB="314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861" marR="62861" marT="31430" marB="31430">
                    <a:lnL>
                      <a:noFill/>
                    </a:lnL>
                    <a:lnT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15373" name="AutoShape 1" descr="лого1"/>
          <p:cNvSpPr>
            <a:spLocks noChangeAspect="1" noChangeArrowheads="1"/>
          </p:cNvSpPr>
          <p:nvPr/>
        </p:nvSpPr>
        <p:spPr bwMode="auto">
          <a:xfrm>
            <a:off x="1962150" y="1600200"/>
            <a:ext cx="8763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AutoShape 2" descr="лого2"/>
          <p:cNvSpPr>
            <a:spLocks noChangeAspect="1" noChangeArrowheads="1"/>
          </p:cNvSpPr>
          <p:nvPr/>
        </p:nvSpPr>
        <p:spPr bwMode="auto">
          <a:xfrm>
            <a:off x="1962150" y="1600200"/>
            <a:ext cx="10096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375" name="Picture 3" descr="C:\Users\Admin.BLUGA\Desktop\____\logo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0246" y="2132856"/>
            <a:ext cx="1656184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6" name="Picture 4" descr="C:\Users\Admin.BLUGA\Desktop\____\logo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0246" y="3650886"/>
            <a:ext cx="1617363" cy="1316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7" name="Picture 5" descr="C:\Users\Admin.BLUGA\Desktop\____\logo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0246" y="5217147"/>
            <a:ext cx="1617363" cy="1189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трелка влево 9">
            <a:hlinkClick r:id="rId6" action="ppaction://hlinksldjump"/>
          </p:cNvPr>
          <p:cNvSpPr/>
          <p:nvPr/>
        </p:nvSpPr>
        <p:spPr>
          <a:xfrm>
            <a:off x="730256" y="6442948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497819" y="6525873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1"/>
          <p:cNvSpPr>
            <a:spLocks noChangeArrowheads="1"/>
          </p:cNvSpPr>
          <p:nvPr/>
        </p:nvSpPr>
        <p:spPr bwMode="auto">
          <a:xfrm>
            <a:off x="452438" y="404813"/>
            <a:ext cx="820896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pPr algn="ctr"/>
            <a:r>
              <a:rPr lang="ru-RU" sz="2000" dirty="0"/>
              <a:t>Используем данные процедуры в программах рисования снежинок.</a:t>
            </a:r>
            <a:r>
              <a:rPr lang="ru-RU" sz="2000" b="1" dirty="0"/>
              <a:t>    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76350" y="1600200"/>
          <a:ext cx="6591118" cy="4525963"/>
        </p:xfrm>
        <a:graphic>
          <a:graphicData uri="http://schemas.openxmlformats.org/drawingml/2006/table">
            <a:tbl>
              <a:tblPr/>
              <a:tblGrid>
                <a:gridCol w="4575881"/>
                <a:gridCol w="2015237"/>
              </a:tblGrid>
              <a:tr h="1686143">
                <a:tc>
                  <a:txBody>
                    <a:bodyPr/>
                    <a:lstStyle/>
                    <a:p>
                      <a:r>
                        <a:rPr lang="ru-RU" sz="1700" dirty="0"/>
                        <a:t>а) это снежинка</a:t>
                      </a:r>
                      <a:br>
                        <a:rPr lang="ru-RU" sz="1700" dirty="0"/>
                      </a:br>
                      <a:r>
                        <a:rPr lang="ru-RU" sz="1700" dirty="0"/>
                        <a:t>по </a:t>
                      </a:r>
                      <a:br>
                        <a:rPr lang="ru-RU" sz="1700" dirty="0"/>
                      </a:br>
                      <a:r>
                        <a:rPr lang="ru-RU" sz="1700" dirty="0" err="1"/>
                        <a:t>нрп</a:t>
                      </a:r>
                      <a:r>
                        <a:rPr lang="ru-RU" sz="1700" dirty="0"/>
                        <a:t> 4</a:t>
                      </a:r>
                      <a:br>
                        <a:rPr lang="ru-RU" sz="1700" dirty="0"/>
                      </a:br>
                      <a:r>
                        <a:rPr lang="ru-RU" sz="1700" dirty="0" err="1"/>
                        <a:t>нц</a:t>
                      </a:r>
                      <a:r>
                        <a:rPr lang="ru-RU" sz="1700" dirty="0"/>
                        <a:t> 96 повтори 6 [ </a:t>
                      </a:r>
                      <a:r>
                        <a:rPr lang="ru-RU" sz="1700" dirty="0" err="1"/>
                        <a:t>пр</a:t>
                      </a:r>
                      <a:r>
                        <a:rPr lang="ru-RU" sz="1700" dirty="0"/>
                        <a:t> 60 веточка_1]</a:t>
                      </a:r>
                      <a:br>
                        <a:rPr lang="ru-RU" sz="1700" dirty="0"/>
                      </a:br>
                      <a:r>
                        <a:rPr lang="ru-RU" sz="1700" dirty="0" err="1"/>
                        <a:t>пп</a:t>
                      </a:r>
                      <a:r>
                        <a:rPr lang="ru-RU" sz="1700" dirty="0"/>
                        <a:t/>
                      </a:r>
                      <a:br>
                        <a:rPr lang="ru-RU" sz="1700" dirty="0"/>
                      </a:br>
                      <a:r>
                        <a:rPr lang="ru-RU" sz="1700" dirty="0"/>
                        <a:t>конец</a:t>
                      </a:r>
                    </a:p>
                  </a:txBody>
                  <a:tcPr marL="88744" marR="88744" marT="44372" marB="443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88744" marR="88744" marT="44372" marB="443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9910">
                <a:tc>
                  <a:txBody>
                    <a:bodyPr/>
                    <a:lstStyle/>
                    <a:p>
                      <a:r>
                        <a:rPr lang="ru-RU" sz="1700" dirty="0"/>
                        <a:t>б) это снежинка_2</a:t>
                      </a:r>
                      <a:br>
                        <a:rPr lang="ru-RU" sz="1700" dirty="0"/>
                      </a:br>
                      <a:r>
                        <a:rPr lang="ru-RU" sz="1700" dirty="0"/>
                        <a:t>по</a:t>
                      </a:r>
                      <a:br>
                        <a:rPr lang="ru-RU" sz="1700" dirty="0"/>
                      </a:br>
                      <a:r>
                        <a:rPr lang="ru-RU" sz="1700" dirty="0" err="1"/>
                        <a:t>нрп</a:t>
                      </a:r>
                      <a:r>
                        <a:rPr lang="ru-RU" sz="1700" dirty="0"/>
                        <a:t> 3</a:t>
                      </a:r>
                      <a:br>
                        <a:rPr lang="ru-RU" sz="1700" dirty="0"/>
                      </a:br>
                      <a:r>
                        <a:rPr lang="ru-RU" sz="1700" dirty="0" err="1"/>
                        <a:t>нц</a:t>
                      </a:r>
                      <a:r>
                        <a:rPr lang="ru-RU" sz="1700" dirty="0"/>
                        <a:t> 96 повтори 6 [</a:t>
                      </a:r>
                      <a:r>
                        <a:rPr lang="ru-RU" sz="1700" dirty="0" err="1"/>
                        <a:t>пр</a:t>
                      </a:r>
                      <a:r>
                        <a:rPr lang="ru-RU" sz="1700" dirty="0"/>
                        <a:t> 60 веточка_2] </a:t>
                      </a:r>
                      <a:br>
                        <a:rPr lang="ru-RU" sz="1700" dirty="0"/>
                      </a:br>
                      <a:r>
                        <a:rPr lang="ru-RU" sz="1700" dirty="0"/>
                        <a:t>конец</a:t>
                      </a:r>
                    </a:p>
                  </a:txBody>
                  <a:tcPr marL="88744" marR="88744" marT="44372" marB="443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88744" marR="88744" marT="44372" marB="443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9910">
                <a:tc>
                  <a:txBody>
                    <a:bodyPr/>
                    <a:lstStyle/>
                    <a:p>
                      <a:pPr algn="l"/>
                      <a:r>
                        <a:rPr lang="ru-RU" sz="1700"/>
                        <a:t>в) Это снежинка_3</a:t>
                      </a:r>
                      <a:br>
                        <a:rPr lang="ru-RU" sz="1700"/>
                      </a:br>
                      <a:r>
                        <a:rPr lang="ru-RU" sz="1700"/>
                        <a:t>по</a:t>
                      </a:r>
                      <a:br>
                        <a:rPr lang="ru-RU" sz="1700"/>
                      </a:br>
                      <a:r>
                        <a:rPr lang="ru-RU" sz="1700"/>
                        <a:t>нрп 3</a:t>
                      </a:r>
                      <a:br>
                        <a:rPr lang="ru-RU" sz="1700"/>
                      </a:br>
                      <a:r>
                        <a:rPr lang="ru-RU" sz="1700"/>
                        <a:t>нц 96 повтори 6 [пр 60 веточка_3 ] </a:t>
                      </a:r>
                      <a:br>
                        <a:rPr lang="ru-RU" sz="1700"/>
                      </a:br>
                      <a:r>
                        <a:rPr lang="ru-RU" sz="1700"/>
                        <a:t>конец</a:t>
                      </a:r>
                    </a:p>
                  </a:txBody>
                  <a:tcPr marL="88744" marR="88744" marT="44372" marB="443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88744" marR="88744" marT="44372" marB="4437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6395" name="AutoShape 1" descr="лого4"/>
          <p:cNvSpPr>
            <a:spLocks noChangeAspect="1" noChangeArrowheads="1"/>
          </p:cNvSpPr>
          <p:nvPr/>
        </p:nvSpPr>
        <p:spPr bwMode="auto">
          <a:xfrm>
            <a:off x="1276350" y="1600200"/>
            <a:ext cx="9429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6" name="AutoShape 2" descr="лого5"/>
          <p:cNvSpPr>
            <a:spLocks noChangeAspect="1" noChangeArrowheads="1"/>
          </p:cNvSpPr>
          <p:nvPr/>
        </p:nvSpPr>
        <p:spPr bwMode="auto">
          <a:xfrm>
            <a:off x="1276350" y="1600200"/>
            <a:ext cx="12858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7" name="AutoShape 3" descr="лого6"/>
          <p:cNvSpPr>
            <a:spLocks noChangeAspect="1" noChangeArrowheads="1"/>
          </p:cNvSpPr>
          <p:nvPr/>
        </p:nvSpPr>
        <p:spPr bwMode="auto">
          <a:xfrm>
            <a:off x="1276350" y="1600200"/>
            <a:ext cx="1333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98" name="Picture 4" descr="C:\Users\Admin.BLUGA\Desktop\____\logo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4" y="1340768"/>
            <a:ext cx="1724383" cy="1602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9" name="Picture 5" descr="C:\Users\Admin.BLUGA\Desktop\____\logo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1563" y="3036178"/>
            <a:ext cx="1729144" cy="1676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400" name="Picture 6" descr="C:\Users\Admin.BLUGA\Desktop\____\logo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89147" y="4838975"/>
            <a:ext cx="1698982" cy="1668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106599" y="173980"/>
            <a:ext cx="7038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Моделирование изображения снежинок в </a:t>
            </a:r>
            <a:r>
              <a:rPr lang="ru-RU" sz="2400" b="1" dirty="0" err="1">
                <a:latin typeface="Monotype Corsiva" pitchFamily="66" charset="0"/>
              </a:rPr>
              <a:t>ЛогоМирах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12" name="Стрелка влево 11">
            <a:hlinkClick r:id="rId6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49286" y="332656"/>
            <a:ext cx="8994713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000" dirty="0"/>
              <a:t>Р</a:t>
            </a:r>
            <a:r>
              <a:rPr lang="ru-RU" sz="2000" dirty="0" smtClean="0"/>
              <a:t>абота </a:t>
            </a:r>
            <a:r>
              <a:rPr lang="ru-RU" sz="2000" dirty="0"/>
              <a:t>посвящена </a:t>
            </a:r>
            <a:r>
              <a:rPr lang="ru-RU" sz="2000" dirty="0" smtClean="0"/>
              <a:t>вопросу моделирования </a:t>
            </a:r>
            <a:r>
              <a:rPr lang="ru-RU" sz="2000" dirty="0"/>
              <a:t>изображения </a:t>
            </a:r>
            <a:r>
              <a:rPr lang="ru-RU" sz="2000" dirty="0" smtClean="0"/>
              <a:t>снежинки в </a:t>
            </a:r>
            <a:r>
              <a:rPr lang="ru-RU" sz="2000" dirty="0"/>
              <a:t>некоторых программных средах. </a:t>
            </a:r>
          </a:p>
          <a:p>
            <a:pPr algn="ctr"/>
            <a:r>
              <a:rPr lang="ru-RU" sz="2000" b="1" dirty="0"/>
              <a:t>Цели  работы</a:t>
            </a:r>
            <a:endParaRPr lang="ru-RU" sz="2000" dirty="0"/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dirty="0"/>
              <a:t>Ознакомиться  с историей  исследования снежинок;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dirty="0"/>
              <a:t>Обосновать утверждение о том, что </a:t>
            </a:r>
            <a:r>
              <a:rPr lang="ru-RU" sz="2000" dirty="0" smtClean="0"/>
              <a:t>структура снежинки подчинена правилу </a:t>
            </a:r>
            <a:r>
              <a:rPr lang="ru-RU" sz="2000" dirty="0"/>
              <a:t>золотого сечения;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dirty="0"/>
              <a:t>Построить и исследовать математическую модель снежинки;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Рассмотреть </a:t>
            </a:r>
            <a:r>
              <a:rPr lang="ru-RU" sz="2000" dirty="0" smtClean="0"/>
              <a:t>способы </a:t>
            </a:r>
            <a:r>
              <a:rPr lang="ru-RU" sz="2000" dirty="0"/>
              <a:t>моделирования изображения </a:t>
            </a:r>
            <a:r>
              <a:rPr lang="ru-RU" sz="2000" dirty="0" smtClean="0"/>
              <a:t>снежинок</a:t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программных средах </a:t>
            </a:r>
            <a:r>
              <a:rPr lang="ru-RU" sz="2000" dirty="0" err="1"/>
              <a:t>ЛогоМиры</a:t>
            </a:r>
            <a:r>
              <a:rPr lang="ru-RU" sz="2000" dirty="0"/>
              <a:t>, Живая Математика, </a:t>
            </a:r>
            <a:r>
              <a:rPr lang="ru-RU" sz="2000" dirty="0" err="1"/>
              <a:t>ПаскальАВС</a:t>
            </a:r>
            <a:r>
              <a:rPr lang="ru-RU" sz="2000" dirty="0"/>
              <a:t>;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000" dirty="0"/>
              <a:t>Получить удовольствие от соприкосновения с чудом.</a:t>
            </a:r>
          </a:p>
          <a:p>
            <a:pPr algn="just"/>
            <a:endParaRPr lang="ru-RU" sz="2000" dirty="0"/>
          </a:p>
          <a:p>
            <a:pPr algn="ctr"/>
            <a:r>
              <a:rPr lang="ru-RU" sz="2000" b="1" dirty="0"/>
              <a:t>Задачи</a:t>
            </a:r>
            <a:endParaRPr lang="ru-RU" sz="2000" dirty="0"/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000" dirty="0" smtClean="0"/>
              <a:t>Изучение </a:t>
            </a:r>
            <a:r>
              <a:rPr lang="ru-RU" sz="2000" dirty="0"/>
              <a:t>материалов и сбор информации;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000" dirty="0" smtClean="0"/>
              <a:t>Проведение </a:t>
            </a:r>
            <a:r>
              <a:rPr lang="ru-RU" sz="2000" dirty="0"/>
              <a:t>экспериментов по исследованию структуры снежинок и присутствию в ней золотого сечения в программной среде Живая математика;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000" dirty="0"/>
              <a:t>Создание и анализ математической модели изображения снежинки, проведение необходимых доказательств;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000" dirty="0"/>
              <a:t>Реализация задач построения модели снежинки в программах </a:t>
            </a:r>
            <a:r>
              <a:rPr lang="ru-RU" sz="2000" dirty="0" err="1"/>
              <a:t>ЛогоМиры</a:t>
            </a:r>
            <a:r>
              <a:rPr lang="ru-RU" sz="2000" dirty="0"/>
              <a:t>, Живая Математика и </a:t>
            </a:r>
            <a:r>
              <a:rPr lang="ru-RU" sz="2000" dirty="0" err="1"/>
              <a:t>ПаскальАВС</a:t>
            </a:r>
            <a:r>
              <a:rPr lang="ru-RU" sz="2000" dirty="0"/>
              <a:t>.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000" dirty="0"/>
              <a:t>Подведение итогов. Обобщение и выводы по работе.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Прямоугольник 1"/>
          <p:cNvSpPr>
            <a:spLocks noChangeArrowheads="1"/>
          </p:cNvSpPr>
          <p:nvPr/>
        </p:nvSpPr>
        <p:spPr bwMode="auto">
          <a:xfrm>
            <a:off x="432476" y="28295"/>
            <a:ext cx="8208962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pPr algn="ctr"/>
            <a:r>
              <a:rPr lang="ru-RU" b="1" dirty="0"/>
              <a:t>    </a:t>
            </a:r>
            <a:r>
              <a:rPr lang="ru-RU" sz="2400" b="1" dirty="0">
                <a:latin typeface="Monotype Corsiva" pitchFamily="66" charset="0"/>
              </a:rPr>
              <a:t>Моделирование снежинок с </a:t>
            </a:r>
            <a:r>
              <a:rPr lang="ru-RU" sz="2400" b="1" dirty="0" smtClean="0">
                <a:latin typeface="Monotype Corsiva" pitchFamily="66" charset="0"/>
              </a:rPr>
              <a:t> использованием параметра</a:t>
            </a:r>
            <a:endParaRPr lang="ru-RU" sz="2400" b="1" dirty="0">
              <a:latin typeface="Monotype Corsiva" pitchFamily="66" charset="0"/>
            </a:endParaRPr>
          </a:p>
          <a:p>
            <a:pPr algn="ctr"/>
            <a:endParaRPr lang="ru-RU" sz="2000" b="1" dirty="0"/>
          </a:p>
          <a:p>
            <a:pPr algn="just"/>
            <a:r>
              <a:rPr lang="ru-RU" sz="1400" dirty="0"/>
              <a:t>	</a:t>
            </a:r>
            <a:r>
              <a:rPr lang="ru-RU" sz="2000" dirty="0"/>
              <a:t>Для изменения размера снежинки без изменения программы используем метод моделирования с параметром. Так как шестиугольная форма снежинки определена, будем менять только длины сторон шестиугольников.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124008"/>
              </p:ext>
            </p:extLst>
          </p:nvPr>
        </p:nvGraphicFramePr>
        <p:xfrm>
          <a:off x="611188" y="2133600"/>
          <a:ext cx="8229600" cy="2261691"/>
        </p:xfrm>
        <a:graphic>
          <a:graphicData uri="http://schemas.openxmlformats.org/drawingml/2006/table">
            <a:tbl>
              <a:tblPr/>
              <a:tblGrid>
                <a:gridCol w="5902125"/>
                <a:gridCol w="2327475"/>
              </a:tblGrid>
              <a:tr h="2261691">
                <a:tc>
                  <a:txBody>
                    <a:bodyPr/>
                    <a:lstStyle/>
                    <a:p>
                      <a:r>
                        <a:rPr lang="ru-RU" sz="1800" dirty="0"/>
                        <a:t>это снежинка а б</a:t>
                      </a:r>
                      <a:br>
                        <a:rPr lang="ru-RU" sz="1800" dirty="0"/>
                      </a:br>
                      <a:r>
                        <a:rPr lang="ru-RU" sz="1800" dirty="0"/>
                        <a:t>по</a:t>
                      </a:r>
                      <a:br>
                        <a:rPr lang="ru-RU" sz="1800" dirty="0"/>
                      </a:br>
                      <a:r>
                        <a:rPr lang="ru-RU" sz="1800" dirty="0" err="1"/>
                        <a:t>нц</a:t>
                      </a:r>
                      <a:r>
                        <a:rPr lang="ru-RU" sz="1800" dirty="0"/>
                        <a:t> 96</a:t>
                      </a:r>
                      <a:br>
                        <a:rPr lang="ru-RU" sz="1800" dirty="0"/>
                      </a:br>
                      <a:r>
                        <a:rPr lang="ru-RU" sz="1800" dirty="0"/>
                        <a:t>повтори 6 [повтори 6 [</a:t>
                      </a:r>
                      <a:r>
                        <a:rPr lang="ru-RU" sz="1800" dirty="0" err="1"/>
                        <a:t>вп</a:t>
                      </a:r>
                      <a:r>
                        <a:rPr lang="ru-RU" sz="1800" dirty="0"/>
                        <a:t> :а </a:t>
                      </a:r>
                      <a:r>
                        <a:rPr lang="ru-RU" sz="1800" dirty="0" err="1"/>
                        <a:t>пр</a:t>
                      </a:r>
                      <a:r>
                        <a:rPr lang="ru-RU" sz="1800" dirty="0"/>
                        <a:t> 60]</a:t>
                      </a:r>
                      <a:r>
                        <a:rPr lang="ru-RU" sz="1800" dirty="0" err="1"/>
                        <a:t>пр</a:t>
                      </a:r>
                      <a:r>
                        <a:rPr lang="ru-RU" sz="1800" dirty="0"/>
                        <a:t> 30 </a:t>
                      </a:r>
                      <a:r>
                        <a:rPr lang="ru-RU" sz="1800" dirty="0" err="1"/>
                        <a:t>пп</a:t>
                      </a:r>
                      <a:r>
                        <a:rPr lang="ru-RU" sz="1800" dirty="0"/>
                        <a:t> </a:t>
                      </a:r>
                      <a:r>
                        <a:rPr lang="ru-RU" sz="1800" dirty="0" err="1"/>
                        <a:t>вп</a:t>
                      </a:r>
                      <a:r>
                        <a:rPr lang="ru-RU" sz="1800" dirty="0"/>
                        <a:t> :а - 1 крась по </a:t>
                      </a:r>
                      <a:r>
                        <a:rPr lang="ru-RU" sz="1800" dirty="0" err="1"/>
                        <a:t>нд</a:t>
                      </a:r>
                      <a:r>
                        <a:rPr lang="ru-RU" sz="1800" dirty="0"/>
                        <a:t> :а - 1 </a:t>
                      </a:r>
                      <a:r>
                        <a:rPr lang="ru-RU" sz="1800" dirty="0" err="1"/>
                        <a:t>лв</a:t>
                      </a:r>
                      <a:r>
                        <a:rPr lang="ru-RU" sz="1800" dirty="0"/>
                        <a:t> 90 </a:t>
                      </a:r>
                      <a:r>
                        <a:rPr lang="ru-RU" sz="1800" dirty="0" err="1"/>
                        <a:t>вп</a:t>
                      </a:r>
                      <a:r>
                        <a:rPr lang="ru-RU" sz="1800" dirty="0"/>
                        <a:t> :б]</a:t>
                      </a:r>
                      <a:r>
                        <a:rPr lang="ru-RU" sz="1800" dirty="0" err="1"/>
                        <a:t>лв</a:t>
                      </a:r>
                      <a:r>
                        <a:rPr lang="ru-RU" sz="1800" dirty="0"/>
                        <a:t> 90 </a:t>
                      </a:r>
                      <a:r>
                        <a:rPr lang="ru-RU" sz="1800" dirty="0" err="1"/>
                        <a:t>пп</a:t>
                      </a:r>
                      <a:r>
                        <a:rPr lang="ru-RU" sz="1800" dirty="0"/>
                        <a:t> </a:t>
                      </a:r>
                      <a:r>
                        <a:rPr lang="ru-RU" sz="1800" dirty="0" err="1"/>
                        <a:t>вп</a:t>
                      </a:r>
                      <a:r>
                        <a:rPr lang="ru-RU" sz="1800" dirty="0"/>
                        <a:t> :б - 1 крась</a:t>
                      </a:r>
                      <a:br>
                        <a:rPr lang="ru-RU" sz="1800" dirty="0"/>
                      </a:br>
                      <a:r>
                        <a:rPr lang="ru-RU" sz="1800" dirty="0"/>
                        <a:t>конец</a:t>
                      </a:r>
                    </a:p>
                  </a:txBody>
                  <a:tcPr marL="84316" marR="84316" marT="42158" marB="4215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84316" marR="84316" marT="42158" marB="4215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7415" name="AutoShape 1" descr="лого7"/>
          <p:cNvSpPr>
            <a:spLocks noChangeAspect="1" noChangeArrowheads="1"/>
          </p:cNvSpPr>
          <p:nvPr/>
        </p:nvSpPr>
        <p:spPr bwMode="auto">
          <a:xfrm>
            <a:off x="457200" y="3043238"/>
            <a:ext cx="13620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16" name="Picture 2" descr="C:\Users\Admin.BLUGA\Desktop\____\logo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4813" y="2349500"/>
            <a:ext cx="1704975" cy="1871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7" name="Прямоугольник 4"/>
          <p:cNvSpPr>
            <a:spLocks noChangeArrowheads="1"/>
          </p:cNvSpPr>
          <p:nvPr/>
        </p:nvSpPr>
        <p:spPr bwMode="auto">
          <a:xfrm>
            <a:off x="431032" y="4471988"/>
            <a:ext cx="871296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/>
              <a:t>	</a:t>
            </a:r>
            <a:r>
              <a:rPr lang="ru-RU" sz="2000" dirty="0"/>
              <a:t>Теперь, для того, чтобы регулировать размер снежинки, в поле команд после названия программ будем задавать два числа, вместо параметров их значения. Например, 10 (сторона маленького шестиугольника) и 50 (сторона большого шестиугольника).</a:t>
            </a:r>
            <a:br>
              <a:rPr lang="ru-RU" sz="2000" dirty="0"/>
            </a:br>
            <a:r>
              <a:rPr lang="ru-RU" sz="2000" dirty="0"/>
              <a:t>В итоге получаем снежинку нужных нам размеров. </a:t>
            </a:r>
          </a:p>
        </p:txBody>
      </p:sp>
      <p:sp>
        <p:nvSpPr>
          <p:cNvPr id="8" name="Стрелка влево 7">
            <a:hlinkClick r:id="rId4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01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Прямоугольник 1"/>
          <p:cNvSpPr>
            <a:spLocks noChangeArrowheads="1"/>
          </p:cNvSpPr>
          <p:nvPr/>
        </p:nvSpPr>
        <p:spPr bwMode="auto">
          <a:xfrm>
            <a:off x="0" y="1401"/>
            <a:ext cx="903649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sz="2400" b="1" dirty="0">
                <a:latin typeface="Monotype Corsiva" pitchFamily="66" charset="0"/>
              </a:rPr>
              <a:t>Моделирование снежинок в программе Живая Математика</a:t>
            </a:r>
          </a:p>
          <a:p>
            <a:pPr algn="ctr"/>
            <a:endParaRPr lang="ru-RU" b="1" dirty="0"/>
          </a:p>
          <a:p>
            <a:pPr algn="just"/>
            <a:r>
              <a:rPr lang="ru-RU" dirty="0"/>
              <a:t>	</a:t>
            </a:r>
            <a:r>
              <a:rPr lang="ru-RU" sz="2000" dirty="0"/>
              <a:t>Опираясь на </a:t>
            </a:r>
            <a:r>
              <a:rPr lang="ru-RU" sz="2000" dirty="0" smtClean="0"/>
              <a:t>факт</a:t>
            </a:r>
            <a:r>
              <a:rPr lang="ru-RU" sz="2000" dirty="0"/>
              <a:t>, что снежинка  </a:t>
            </a:r>
            <a:r>
              <a:rPr lang="ru-RU" sz="2000" dirty="0" err="1"/>
              <a:t>самоподобна</a:t>
            </a:r>
            <a:r>
              <a:rPr lang="ru-RU" sz="2000" dirty="0"/>
              <a:t> , мы сделали вывод о том, что для создания ее модели удобно использовать прием итерации. Мы попробовали создать снежинку в программе “Живая Математика</a:t>
            </a:r>
            <a:r>
              <a:rPr lang="ru-RU" sz="2000" dirty="0" smtClean="0"/>
              <a:t>”.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3" action="ppaction://hlinksldjump"/>
              </a:rPr>
              <a:t>[3]</a:t>
            </a:r>
            <a:endParaRPr lang="ru-RU" sz="2000" dirty="0"/>
          </a:p>
          <a:p>
            <a:pPr algn="just"/>
            <a:r>
              <a:rPr lang="ru-RU" sz="2000" dirty="0"/>
              <a:t> 	</a:t>
            </a:r>
            <a:r>
              <a:rPr lang="ru-RU" sz="2000" dirty="0" smtClean="0"/>
              <a:t>Итерация — </a:t>
            </a:r>
            <a:r>
              <a:rPr lang="ru-RU" sz="2000" dirty="0"/>
              <a:t>термин, обозначающий повторение какого-либо действия, явления или процесса. В узком смысле слова наиболее часто применяется для описания поэтапного процесса, в котором результаты выполнения набора операций в рамках каждого этапа используются на следующем этапе (кроме последнего, потому что он предоставляет конечный результат). Итерация позволяет создавать сложные конструкции, типа </a:t>
            </a:r>
            <a:r>
              <a:rPr lang="ru-RU" sz="2000" dirty="0" smtClean="0"/>
              <a:t>фракталов.</a:t>
            </a:r>
            <a:r>
              <a:rPr lang="en-US" sz="2000" dirty="0"/>
              <a:t> </a:t>
            </a:r>
            <a:r>
              <a:rPr lang="en-US" sz="2000" dirty="0" smtClean="0">
                <a:hlinkClick r:id="rId4" action="ppaction://hlinksldjump"/>
              </a:rPr>
              <a:t>[12]</a:t>
            </a:r>
            <a:r>
              <a:rPr lang="ru-RU" sz="2000" dirty="0" smtClean="0">
                <a:hlinkClick r:id="rId4" action="ppaction://hlinksldjump"/>
              </a:rPr>
              <a:t> </a:t>
            </a:r>
            <a:endParaRPr lang="ru-RU" sz="2000" dirty="0"/>
          </a:p>
        </p:txBody>
      </p:sp>
      <p:pic>
        <p:nvPicPr>
          <p:cNvPr id="18436" name="Picture 2" descr="&amp;Fcy;&amp;acy;&amp;jcy;&amp;lcy;:KochFlake.sv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59732" y="3573015"/>
            <a:ext cx="3717032" cy="3626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лево 5">
            <a:hlinkClick r:id="rId6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23492" y="433107"/>
            <a:ext cx="864096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	</a:t>
            </a:r>
            <a:r>
              <a:rPr lang="ru-RU" sz="2000" dirty="0" smtClean="0">
                <a:latin typeface="+mn-lt"/>
                <a:cs typeface="+mn-cs"/>
              </a:rPr>
              <a:t>Кривая </a:t>
            </a:r>
            <a:r>
              <a:rPr lang="ru-RU" sz="2000" dirty="0">
                <a:latin typeface="+mn-lt"/>
                <a:cs typeface="+mn-cs"/>
              </a:rPr>
              <a:t>Коха, которую можно считать фрагментом контура снежинки, получившей название «снежинка Коха». Впервые эта кривая была описана  в 1904 году шведским математиком Хельге фон Кохом</a:t>
            </a:r>
            <a:r>
              <a:rPr lang="ru-RU" sz="2000" dirty="0" smtClean="0">
                <a:latin typeface="+mn-lt"/>
                <a:cs typeface="+mn-cs"/>
              </a:rPr>
              <a:t>.</a:t>
            </a:r>
            <a:r>
              <a:rPr lang="en-US" sz="2000" dirty="0" smtClean="0">
                <a:latin typeface="+mn-lt"/>
                <a:cs typeface="+mn-cs"/>
              </a:rPr>
              <a:t> </a:t>
            </a:r>
            <a:r>
              <a:rPr lang="en-US" sz="2000" dirty="0" smtClean="0">
                <a:hlinkClick r:id="rId3" action="ppaction://hlinksldjump"/>
              </a:rPr>
              <a:t>[7]</a:t>
            </a:r>
            <a:r>
              <a:rPr lang="ru-RU" sz="2000" dirty="0" smtClean="0">
                <a:latin typeface="+mn-lt"/>
                <a:cs typeface="+mn-cs"/>
              </a:rPr>
              <a:t> </a:t>
            </a:r>
            <a:r>
              <a:rPr lang="ru-RU" sz="2000" dirty="0" smtClean="0">
                <a:latin typeface="+mn-lt"/>
                <a:cs typeface="+mn-cs"/>
              </a:rPr>
              <a:t>Кох </a:t>
            </a:r>
            <a:r>
              <a:rPr lang="ru-RU" sz="2000" dirty="0">
                <a:latin typeface="+mn-lt"/>
                <a:cs typeface="+mn-cs"/>
              </a:rPr>
              <a:t>изучал </a:t>
            </a:r>
            <a:r>
              <a:rPr lang="ru-RU" sz="2000" dirty="0" smtClean="0">
                <a:latin typeface="+mn-lt"/>
                <a:cs typeface="+mn-cs"/>
              </a:rPr>
              <a:t> кривую</a:t>
            </a:r>
            <a:r>
              <a:rPr lang="ru-RU" sz="2000" dirty="0">
                <a:latin typeface="+mn-lt"/>
                <a:cs typeface="+mn-cs"/>
              </a:rPr>
              <a:t>, носящую теперь его имя, чтобы показать, что кривая, ограниченная пределами листа бумаги, может иметь бесконечную длину. Вот как он это делал</a:t>
            </a:r>
            <a:r>
              <a:rPr lang="ru-RU" sz="2000" dirty="0" smtClean="0">
                <a:latin typeface="+mn-lt"/>
                <a:cs typeface="+mn-cs"/>
              </a:rPr>
              <a:t>:</a:t>
            </a:r>
            <a:endParaRPr lang="ru-RU" sz="2000" dirty="0">
              <a:latin typeface="+mn-lt"/>
              <a:cs typeface="+mn-cs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latin typeface="+mn-lt"/>
                <a:cs typeface="+mn-cs"/>
              </a:rPr>
              <a:t>Начинаем </a:t>
            </a:r>
            <a:r>
              <a:rPr lang="ru-RU" sz="2000" dirty="0">
                <a:latin typeface="+mn-lt"/>
                <a:cs typeface="+mn-cs"/>
              </a:rPr>
              <a:t>с построения двух точек. 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Между точками </a:t>
            </a:r>
            <a:r>
              <a:rPr lang="ru-RU" sz="2000" dirty="0" smtClean="0">
                <a:latin typeface="+mn-lt"/>
                <a:cs typeface="+mn-cs"/>
              </a:rPr>
              <a:t>строим </a:t>
            </a:r>
            <a:r>
              <a:rPr lang="ru-RU" sz="2000" dirty="0">
                <a:latin typeface="+mn-lt"/>
                <a:cs typeface="+mn-cs"/>
              </a:rPr>
              <a:t>отрезок, который делится на три равные части.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Средняя часть </a:t>
            </a:r>
            <a:r>
              <a:rPr lang="ru-RU" sz="2000" dirty="0" smtClean="0">
                <a:latin typeface="+mn-lt"/>
                <a:cs typeface="+mn-cs"/>
              </a:rPr>
              <a:t>удаляется, над </a:t>
            </a:r>
            <a:r>
              <a:rPr lang="ru-RU" sz="2000" dirty="0">
                <a:latin typeface="+mn-lt"/>
                <a:cs typeface="+mn-cs"/>
              </a:rPr>
              <a:t>удаленной частью строятся стороны равностороннего треугольника.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Описанный процесс повторяется применительно к каждому из четырех меньших отрезков.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Построение </a:t>
            </a:r>
            <a:r>
              <a:rPr lang="ru-RU" sz="2000" dirty="0" smtClean="0">
                <a:latin typeface="+mn-lt"/>
                <a:cs typeface="+mn-cs"/>
              </a:rPr>
              <a:t>применяется </a:t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(</a:t>
            </a:r>
            <a:r>
              <a:rPr lang="ru-RU" sz="2000" dirty="0">
                <a:latin typeface="+mn-lt"/>
                <a:cs typeface="+mn-cs"/>
              </a:rPr>
              <a:t>аналогичным образом) </a:t>
            </a:r>
            <a:r>
              <a:rPr lang="ru-RU" sz="2000" dirty="0" smtClean="0">
                <a:latin typeface="+mn-lt"/>
                <a:cs typeface="+mn-cs"/>
              </a:rPr>
              <a:t/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ко </a:t>
            </a:r>
            <a:r>
              <a:rPr lang="ru-RU" sz="2000" dirty="0">
                <a:latin typeface="+mn-lt"/>
                <a:cs typeface="+mn-cs"/>
              </a:rPr>
              <a:t>все меньшим и </a:t>
            </a:r>
            <a:r>
              <a:rPr lang="ru-RU" sz="2000" dirty="0" smtClean="0">
                <a:latin typeface="+mn-lt"/>
                <a:cs typeface="+mn-cs"/>
              </a:rPr>
              <a:t/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меньшим  отрезкам </a:t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(</a:t>
            </a:r>
            <a:r>
              <a:rPr lang="ru-RU" sz="2000" dirty="0">
                <a:latin typeface="+mn-lt"/>
                <a:cs typeface="+mn-cs"/>
              </a:rPr>
              <a:t>теоретически – </a:t>
            </a:r>
            <a:r>
              <a:rPr lang="ru-RU" sz="2000" dirty="0" smtClean="0">
                <a:latin typeface="+mn-lt"/>
                <a:cs typeface="+mn-cs"/>
              </a:rPr>
              <a:t/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до </a:t>
            </a:r>
            <a:r>
              <a:rPr lang="ru-RU" sz="2000" dirty="0">
                <a:latin typeface="+mn-lt"/>
                <a:cs typeface="+mn-cs"/>
              </a:rPr>
              <a:t>бесконечности).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73980"/>
            <a:ext cx="777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Моделирование снежинок в программе Живая Математика</a:t>
            </a:r>
          </a:p>
        </p:txBody>
      </p:sp>
      <p:pic>
        <p:nvPicPr>
          <p:cNvPr id="6" name="Picture 3" descr="C:\Users\Admin.BLUGA\Desktop\____\Kochsim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872" y="4149080"/>
            <a:ext cx="5693369" cy="263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лево 6">
            <a:hlinkClick r:id="rId5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52438" y="747046"/>
            <a:ext cx="8208962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+mn-lt"/>
                <a:cs typeface="+mn-cs"/>
              </a:rPr>
              <a:t>План </a:t>
            </a:r>
            <a:r>
              <a:rPr lang="ru-RU" dirty="0">
                <a:latin typeface="+mn-lt"/>
                <a:cs typeface="+mn-cs"/>
              </a:rPr>
              <a:t>построения кривой и снежинки Коха в программе Живая математика: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+mn-lt"/>
                <a:cs typeface="+mn-cs"/>
              </a:rPr>
              <a:t>Построим </a:t>
            </a:r>
            <a:r>
              <a:rPr lang="ru-RU" dirty="0">
                <a:latin typeface="+mn-lt"/>
                <a:cs typeface="+mn-cs"/>
              </a:rPr>
              <a:t>отрезок </a:t>
            </a:r>
            <a:r>
              <a:rPr lang="ru-RU" b="1" dirty="0">
                <a:latin typeface="+mn-lt"/>
                <a:cs typeface="+mn-cs"/>
              </a:rPr>
              <a:t>АВ</a:t>
            </a:r>
            <a:r>
              <a:rPr lang="ru-RU" dirty="0">
                <a:latin typeface="+mn-lt"/>
                <a:cs typeface="+mn-cs"/>
              </a:rPr>
              <a:t>.  </a:t>
            </a:r>
            <a:br>
              <a:rPr lang="ru-RU" dirty="0">
                <a:latin typeface="+mn-lt"/>
                <a:cs typeface="+mn-cs"/>
              </a:rPr>
            </a:br>
            <a:endParaRPr lang="ru-RU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Выберем точку </a:t>
            </a:r>
            <a:r>
              <a:rPr lang="ru-RU" b="1" dirty="0">
                <a:latin typeface="+mn-lt"/>
                <a:cs typeface="+mn-cs"/>
              </a:rPr>
              <a:t>В</a:t>
            </a:r>
            <a:r>
              <a:rPr lang="ru-RU" dirty="0">
                <a:latin typeface="+mn-lt"/>
                <a:cs typeface="+mn-cs"/>
              </a:rPr>
              <a:t> и отметим центр.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Выделим точку </a:t>
            </a:r>
            <a:r>
              <a:rPr lang="ru-RU" b="1" dirty="0">
                <a:latin typeface="+mn-lt"/>
                <a:cs typeface="+mn-cs"/>
              </a:rPr>
              <a:t>А</a:t>
            </a:r>
            <a:r>
              <a:rPr lang="ru-RU" dirty="0">
                <a:latin typeface="+mn-lt"/>
                <a:cs typeface="+mn-cs"/>
              </a:rPr>
              <a:t> и с помощью команды </a:t>
            </a:r>
            <a:r>
              <a:rPr lang="ru-RU" b="1" dirty="0">
                <a:latin typeface="+mn-lt"/>
                <a:cs typeface="+mn-cs"/>
              </a:rPr>
              <a:t>Гомотетия</a:t>
            </a:r>
            <a:r>
              <a:rPr lang="ru-RU" dirty="0">
                <a:latin typeface="+mn-lt"/>
                <a:cs typeface="+mn-cs"/>
              </a:rPr>
              <a:t> отметим отрезок от точки </a:t>
            </a:r>
            <a:r>
              <a:rPr lang="ru-RU" b="1" dirty="0">
                <a:latin typeface="+mn-lt"/>
                <a:cs typeface="+mn-cs"/>
              </a:rPr>
              <a:t>В </a:t>
            </a:r>
            <a:r>
              <a:rPr lang="ru-RU" dirty="0">
                <a:latin typeface="+mn-lt"/>
                <a:cs typeface="+mn-cs"/>
              </a:rPr>
              <a:t>равный 1/3 длины исходного отрезка.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То же самое проделаем и с точкой </a:t>
            </a:r>
            <a:r>
              <a:rPr lang="ru-RU" b="1" dirty="0">
                <a:latin typeface="+mn-lt"/>
                <a:cs typeface="+mn-cs"/>
              </a:rPr>
              <a:t>А</a:t>
            </a:r>
            <a:r>
              <a:rPr lang="ru-RU" dirty="0">
                <a:latin typeface="+mn-lt"/>
                <a:cs typeface="+mn-cs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Отметим точку </a:t>
            </a:r>
            <a:r>
              <a:rPr lang="ru-RU" b="1" dirty="0">
                <a:latin typeface="+mn-lt"/>
                <a:cs typeface="+mn-cs"/>
              </a:rPr>
              <a:t>B’ </a:t>
            </a:r>
            <a:r>
              <a:rPr lang="ru-RU" dirty="0">
                <a:latin typeface="+mn-lt"/>
                <a:cs typeface="+mn-cs"/>
              </a:rPr>
              <a:t>как центр.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Выделим точку </a:t>
            </a:r>
            <a:r>
              <a:rPr lang="ru-RU" b="1" dirty="0">
                <a:latin typeface="+mn-lt"/>
                <a:cs typeface="+mn-cs"/>
              </a:rPr>
              <a:t>А’</a:t>
            </a:r>
            <a:r>
              <a:rPr lang="ru-RU" dirty="0">
                <a:latin typeface="+mn-lt"/>
                <a:cs typeface="+mn-cs"/>
              </a:rPr>
              <a:t>, повернем ее на 600 и заметим, что появилась точка, которая является образом преобразования поворота.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Спрячем исходный отрезок.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   </a:t>
            </a:r>
          </a:p>
        </p:txBody>
      </p:sp>
      <p:pic>
        <p:nvPicPr>
          <p:cNvPr id="19460" name="Picture 3" descr="file:///C:/Users/Admin.BLUGA/Desktop/____/Iteracii_clip_image00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888" y="1052736"/>
            <a:ext cx="31051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43608" y="81647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Моделирование снежинок в программе Живая Математика</a:t>
            </a:r>
          </a:p>
        </p:txBody>
      </p:sp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452438" y="3779186"/>
            <a:ext cx="42936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dirty="0">
                <a:latin typeface="+mn-lt"/>
                <a:cs typeface="+mn-cs"/>
              </a:rPr>
              <a:t>С помощью отрезка соединим 5 точек.</a:t>
            </a:r>
          </a:p>
        </p:txBody>
      </p:sp>
      <p:pic>
        <p:nvPicPr>
          <p:cNvPr id="8" name="Picture 2" descr="file:///C:/Users/Admin.BLUGA/Desktop/____/Iteracii_clip_image00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088" y="3180636"/>
            <a:ext cx="3138319" cy="1197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3"/>
          <p:cNvSpPr>
            <a:spLocks noChangeArrowheads="1"/>
          </p:cNvSpPr>
          <p:nvPr/>
        </p:nvSpPr>
        <p:spPr bwMode="auto">
          <a:xfrm>
            <a:off x="452438" y="4148518"/>
            <a:ext cx="821921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dirty="0"/>
              <a:t>Выделим точки А и В и выберем команду Итерации.</a:t>
            </a:r>
          </a:p>
          <a:p>
            <a:pPr marL="285750" indent="-285750">
              <a:buFont typeface="Arial" charset="0"/>
              <a:buChar char="•"/>
            </a:pPr>
            <a:r>
              <a:rPr lang="ru-RU" dirty="0"/>
              <a:t>Отображаем точку А на себя, точку В на точку С.</a:t>
            </a:r>
          </a:p>
          <a:p>
            <a:pPr marL="285750" indent="-285750">
              <a:buFont typeface="Arial" charset="0"/>
              <a:buChar char="•"/>
            </a:pPr>
            <a:r>
              <a:rPr lang="ru-RU" dirty="0"/>
              <a:t>Выберем опцию добавить новое отображение и повторим преобразования для точек D и E, а затем для точек E и B соответственно.</a:t>
            </a:r>
          </a:p>
          <a:p>
            <a:pPr marL="285750" indent="-285750">
              <a:buFont typeface="Arial" charset="0"/>
              <a:buChar char="•"/>
            </a:pPr>
            <a:r>
              <a:rPr lang="ru-RU" dirty="0"/>
              <a:t>Выберем опцию Показать образы только последней итерации.</a:t>
            </a:r>
          </a:p>
          <a:p>
            <a:pPr marL="285750" indent="-285750">
              <a:buFont typeface="Arial" charset="0"/>
              <a:buChar char="•"/>
            </a:pPr>
            <a:r>
              <a:rPr lang="ru-RU" dirty="0"/>
              <a:t>В появившемся окне нажимаем кнопку Выполнить.</a:t>
            </a:r>
          </a:p>
          <a:p>
            <a:pPr marL="285750" indent="-285750">
              <a:buFont typeface="Arial" charset="0"/>
              <a:buChar char="•"/>
            </a:pPr>
            <a:r>
              <a:rPr lang="ru-RU" dirty="0"/>
              <a:t>Спрячем четыре исходных отрезка.</a:t>
            </a:r>
          </a:p>
          <a:p>
            <a:pPr marL="285750" indent="-285750">
              <a:buFont typeface="Arial" charset="0"/>
              <a:buChar char="•"/>
            </a:pPr>
            <a:r>
              <a:rPr lang="ru-RU" dirty="0"/>
              <a:t>Построен фрактал кривой Коха. </a:t>
            </a:r>
          </a:p>
        </p:txBody>
      </p:sp>
      <p:sp>
        <p:nvSpPr>
          <p:cNvPr id="10" name="Стрелка влево 9">
            <a:hlinkClick r:id="rId5" action="ppaction://hlinksldjump"/>
          </p:cNvPr>
          <p:cNvSpPr/>
          <p:nvPr/>
        </p:nvSpPr>
        <p:spPr>
          <a:xfrm>
            <a:off x="190727" y="6365758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60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1"/>
          <p:cNvSpPr>
            <a:spLocks noChangeArrowheads="1"/>
          </p:cNvSpPr>
          <p:nvPr/>
        </p:nvSpPr>
        <p:spPr bwMode="auto">
          <a:xfrm>
            <a:off x="452438" y="404813"/>
            <a:ext cx="82089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Моделирование снежинок в программе Живая Математика</a:t>
            </a:r>
          </a:p>
        </p:txBody>
      </p:sp>
      <p:pic>
        <p:nvPicPr>
          <p:cNvPr id="20487" name="Picture 4" descr="file:///C:/Users/Admin.BLUGA/Desktop/____/Iteracii_clip_image01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664" y="774144"/>
            <a:ext cx="6552728" cy="323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03220" y="3789039"/>
            <a:ext cx="8098159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Выберем часть итерационного образа и нажмем + или –на клавиатуре.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Установим глубину итерации равную 3.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Сделаем голубой фон.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Выделим точки С, D, E и выделим Внутреннюю область.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Повторим пункты 9-14 только выберем опцию Показать образцы только последней итерации.</a:t>
            </a:r>
          </a:p>
        </p:txBody>
      </p:sp>
      <p:sp>
        <p:nvSpPr>
          <p:cNvPr id="10" name="Стрелка влево 9">
            <a:hlinkClick r:id="rId4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2085" y="548680"/>
            <a:ext cx="3097213" cy="1279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3" y="908720"/>
            <a:ext cx="83691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Выберем команду Выделить все.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Выбираем команду создать новый инструмент, </a:t>
            </a:r>
            <a:r>
              <a:rPr lang="ru-RU" sz="2000" dirty="0" smtClean="0">
                <a:latin typeface="+mn-lt"/>
                <a:cs typeface="+mn-cs"/>
              </a:rPr>
              <a:t/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щелкнув </a:t>
            </a:r>
            <a:r>
              <a:rPr lang="ru-RU" sz="2000" dirty="0">
                <a:latin typeface="+mn-lt"/>
                <a:cs typeface="+mn-cs"/>
              </a:rPr>
              <a:t>на значке Инструменты пользователя </a:t>
            </a:r>
            <a:r>
              <a:rPr lang="ru-RU" sz="2000" dirty="0" smtClean="0">
                <a:latin typeface="+mn-lt"/>
                <a:cs typeface="+mn-cs"/>
              </a:rPr>
              <a:t/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из </a:t>
            </a:r>
            <a:r>
              <a:rPr lang="ru-RU" sz="2000" dirty="0">
                <a:latin typeface="+mn-lt"/>
                <a:cs typeface="+mn-cs"/>
              </a:rPr>
              <a:t>набора  инструментов. В диалоговом окне </a:t>
            </a:r>
            <a:r>
              <a:rPr lang="ru-RU" sz="2000" dirty="0" smtClean="0">
                <a:latin typeface="+mn-lt"/>
                <a:cs typeface="+mn-cs"/>
              </a:rPr>
              <a:t/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Создать </a:t>
            </a:r>
            <a:r>
              <a:rPr lang="ru-RU" sz="2000" dirty="0">
                <a:latin typeface="+mn-lt"/>
                <a:cs typeface="+mn-cs"/>
              </a:rPr>
              <a:t>новый инструмент введем имя Снежинка. Нажмем на кнопке Готово.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Повернем точку А на 60 градусов вокруг точки В. Отметим точку В, как центр, выделяем точку А и выбираем команду Повернуть на 60.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Построим внутренность треугольника по трем точкам: А, В и образу при повороте.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Применим инструмент Снежинка к </a:t>
            </a:r>
            <a:r>
              <a:rPr lang="ru-RU" sz="2000" dirty="0" smtClean="0">
                <a:latin typeface="+mn-lt"/>
                <a:cs typeface="+mn-cs"/>
              </a:rPr>
              <a:t>двум</a:t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другим </a:t>
            </a:r>
            <a:r>
              <a:rPr lang="ru-RU" sz="2000" dirty="0">
                <a:latin typeface="+mn-lt"/>
                <a:cs typeface="+mn-cs"/>
              </a:rPr>
              <a:t>сторонам треугольника. </a:t>
            </a:r>
            <a:r>
              <a:rPr lang="ru-RU" sz="2000" dirty="0" smtClean="0">
                <a:latin typeface="+mn-lt"/>
                <a:cs typeface="+mn-cs"/>
              </a:rPr>
              <a:t>Щелкаем </a:t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по </a:t>
            </a:r>
            <a:r>
              <a:rPr lang="ru-RU" sz="2000" dirty="0">
                <a:latin typeface="+mn-lt"/>
                <a:cs typeface="+mn-cs"/>
              </a:rPr>
              <a:t>очереди на точках В и А’, а затем </a:t>
            </a:r>
            <a:r>
              <a:rPr lang="ru-RU" sz="2000" dirty="0" smtClean="0">
                <a:latin typeface="+mn-lt"/>
                <a:cs typeface="+mn-cs"/>
              </a:rPr>
              <a:t>– </a:t>
            </a:r>
            <a:br>
              <a:rPr lang="ru-RU" sz="2000" dirty="0" smtClean="0">
                <a:latin typeface="+mn-lt"/>
                <a:cs typeface="+mn-cs"/>
              </a:rPr>
            </a:br>
            <a:r>
              <a:rPr lang="ru-RU" sz="2000" dirty="0" smtClean="0">
                <a:latin typeface="+mn-lt"/>
                <a:cs typeface="+mn-cs"/>
              </a:rPr>
              <a:t>на </a:t>
            </a:r>
            <a:r>
              <a:rPr lang="ru-RU" sz="2000" dirty="0">
                <a:latin typeface="+mn-lt"/>
                <a:cs typeface="+mn-cs"/>
              </a:rPr>
              <a:t>точках А’ и 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Спрячем все точки и сохраним чертеж.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+mn-lt"/>
                <a:cs typeface="+mn-cs"/>
              </a:rPr>
              <a:t>Вот </a:t>
            </a:r>
            <a:r>
              <a:rPr lang="ru-RU" sz="2000" dirty="0">
                <a:latin typeface="+mn-lt"/>
                <a:cs typeface="+mn-cs"/>
              </a:rPr>
              <a:t>что получилось.</a:t>
            </a:r>
          </a:p>
        </p:txBody>
      </p:sp>
      <p:pic>
        <p:nvPicPr>
          <p:cNvPr id="21507" name="Picture 3" descr="C:\Users\Admin.BLUGA\Desktop\____\Iteracii_clip_image01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83201"/>
            <a:ext cx="2896569" cy="307692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663189" y="200055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Моделирование снежинок в программе Живая Математика</a:t>
            </a:r>
          </a:p>
        </p:txBody>
      </p:sp>
      <p:sp>
        <p:nvSpPr>
          <p:cNvPr id="7" name="Стрелка влево 6">
            <a:hlinkClick r:id="rId5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864613" y="6550960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395536" y="407988"/>
            <a:ext cx="86409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Наши опыты построения изображения снежинки в Живой Математике</a:t>
            </a:r>
          </a:p>
          <a:p>
            <a:endParaRPr lang="ru-RU" sz="2400" dirty="0"/>
          </a:p>
          <a:p>
            <a:r>
              <a:rPr lang="ru-RU" sz="1400" dirty="0"/>
              <a:t>   	 </a:t>
            </a:r>
            <a:r>
              <a:rPr lang="ru-RU" sz="2000" dirty="0"/>
              <a:t>Используя прием итерации, разобранный в предыдущем пункте, мы тоже смогли создать изображения снежинок. Ниже показаны результаты моделирования при разной глубине итерации (от 1 до 5). </a:t>
            </a:r>
          </a:p>
        </p:txBody>
      </p:sp>
      <p:pic>
        <p:nvPicPr>
          <p:cNvPr id="22529" name="Picture 1" descr="C:\Users\Admin.BLUGA\Desktop\____\sneg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509120"/>
            <a:ext cx="2201168" cy="192188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" name="Picture 2" descr="C:\Users\Admin.BLUGA\Desktop\____\sneg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2132856"/>
            <a:ext cx="2050583" cy="196039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Picture 3" descr="C:\Users\Admin.BLUGA\Desktop\____\sneg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800" y="2132857"/>
            <a:ext cx="2068681" cy="196691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2532" name="Picture 4" descr="C:\Users\Admin.BLUGA\Desktop\____\sneg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24" y="2132856"/>
            <a:ext cx="2024684" cy="196691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2533" name="Picture 5" descr="C:\Users\Admin.BLUGA\Desktop\____\sneg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09120"/>
            <a:ext cx="2016224" cy="192188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9" name="Стрелка влево 8">
            <a:hlinkClick r:id="rId8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Прямоугольник 1"/>
          <p:cNvSpPr>
            <a:spLocks noChangeArrowheads="1"/>
          </p:cNvSpPr>
          <p:nvPr/>
        </p:nvSpPr>
        <p:spPr bwMode="auto">
          <a:xfrm>
            <a:off x="452438" y="116632"/>
            <a:ext cx="820896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000" b="1" dirty="0"/>
          </a:p>
          <a:p>
            <a:pPr algn="ctr"/>
            <a:r>
              <a:rPr lang="ru-RU" sz="2400" b="1" dirty="0">
                <a:latin typeface="Monotype Corsiva" pitchFamily="66" charset="0"/>
              </a:rPr>
              <a:t>Моделирование снежинок в программной среде </a:t>
            </a:r>
            <a:r>
              <a:rPr lang="ru-RU" sz="2400" b="1" dirty="0" err="1">
                <a:latin typeface="Monotype Corsiva" pitchFamily="66" charset="0"/>
              </a:rPr>
              <a:t>PascalABC</a:t>
            </a:r>
            <a:endParaRPr lang="ru-RU" sz="2400" b="1" dirty="0">
              <a:latin typeface="Monotype Corsiva" pitchFamily="66" charset="0"/>
            </a:endParaRPr>
          </a:p>
          <a:p>
            <a:pPr algn="ctr"/>
            <a:endParaRPr lang="ru-RU" sz="2000" b="1" dirty="0"/>
          </a:p>
          <a:p>
            <a:r>
              <a:rPr lang="ru-RU" sz="2000" b="1" dirty="0"/>
              <a:t>Понятие рекурсии </a:t>
            </a:r>
          </a:p>
          <a:p>
            <a:r>
              <a:rPr lang="ru-RU" sz="2000" dirty="0"/>
              <a:t>Рекурсией называется ситуации, когда процедура или функция обращается к себе самой прямо или косвенно</a:t>
            </a:r>
            <a:r>
              <a:rPr lang="ru-RU" sz="2000" dirty="0" smtClean="0"/>
              <a:t>.</a:t>
            </a:r>
            <a:r>
              <a:rPr lang="en-US" sz="2000" dirty="0"/>
              <a:t> </a:t>
            </a:r>
            <a:r>
              <a:rPr lang="en-US" sz="2000" dirty="0" smtClean="0">
                <a:hlinkClick r:id="rId3" action="ppaction://hlinksldjump"/>
              </a:rPr>
              <a:t>[6]</a:t>
            </a:r>
            <a:r>
              <a:rPr lang="ru-RU" sz="2000" dirty="0" smtClean="0"/>
              <a:t> </a:t>
            </a:r>
            <a:r>
              <a:rPr lang="ru-RU" sz="2000" dirty="0"/>
              <a:t>Проиллюстрировать ее можно шуточным детским стишком</a:t>
            </a:r>
            <a:r>
              <a:rPr lang="ru-RU" sz="2000" dirty="0" smtClean="0"/>
              <a:t>:</a:t>
            </a:r>
            <a:endParaRPr lang="ru-RU" sz="2000" b="1" dirty="0"/>
          </a:p>
          <a:p>
            <a:pPr algn="ctr"/>
            <a:r>
              <a:rPr lang="ru-RU" sz="2000" dirty="0"/>
              <a:t>У попа была собака, он ее любил.</a:t>
            </a:r>
          </a:p>
          <a:p>
            <a:pPr algn="ctr"/>
            <a:r>
              <a:rPr lang="ru-RU" sz="2000" dirty="0"/>
              <a:t>Она съела кусок мяса, он ее убил.</a:t>
            </a:r>
          </a:p>
          <a:p>
            <a:pPr algn="ctr"/>
            <a:r>
              <a:rPr lang="ru-RU" sz="2000" dirty="0"/>
              <a:t>И в землю закопал, и надпись написал: </a:t>
            </a:r>
          </a:p>
          <a:p>
            <a:pPr algn="ctr"/>
            <a:r>
              <a:rPr lang="ru-RU" sz="2000" dirty="0"/>
              <a:t>“У попа была собака</a:t>
            </a:r>
            <a:r>
              <a:rPr lang="ru-RU" sz="2000" dirty="0" smtClean="0"/>
              <a:t>...”</a:t>
            </a:r>
          </a:p>
          <a:p>
            <a:pPr algn="ctr"/>
            <a:r>
              <a:rPr lang="ru-RU" sz="2000" dirty="0"/>
              <a:t>	</a:t>
            </a:r>
          </a:p>
          <a:p>
            <a:r>
              <a:rPr lang="ru-RU" sz="2000" dirty="0"/>
              <a:t>	</a:t>
            </a:r>
            <a:r>
              <a:rPr lang="ru-RU" sz="2000" dirty="0" smtClean="0"/>
              <a:t>При </a:t>
            </a:r>
            <a:r>
              <a:rPr lang="ru-RU" sz="2000" dirty="0"/>
              <a:t>прямой рекурсии процедура содержит вызов себя в собственном теле, например:</a:t>
            </a:r>
          </a:p>
          <a:p>
            <a:r>
              <a:rPr lang="ru-RU" sz="2000" dirty="0"/>
              <a:t>ЭТО процедура 1</a:t>
            </a:r>
          </a:p>
          <a:p>
            <a:r>
              <a:rPr lang="ru-RU" sz="2000" dirty="0"/>
              <a:t>….</a:t>
            </a:r>
          </a:p>
          <a:p>
            <a:r>
              <a:rPr lang="ru-RU" sz="2000" dirty="0"/>
              <a:t>ЕСЛИ … ТО процедура 1</a:t>
            </a:r>
          </a:p>
          <a:p>
            <a:r>
              <a:rPr lang="ru-RU" sz="2000" dirty="0"/>
              <a:t>….</a:t>
            </a:r>
          </a:p>
          <a:p>
            <a:r>
              <a:rPr lang="ru-RU" sz="2000" dirty="0"/>
              <a:t>КОНЕЦ</a:t>
            </a:r>
          </a:p>
        </p:txBody>
      </p:sp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Прямоугольник 1"/>
          <p:cNvSpPr>
            <a:spLocks noChangeArrowheads="1"/>
          </p:cNvSpPr>
          <p:nvPr/>
        </p:nvSpPr>
        <p:spPr bwMode="auto">
          <a:xfrm>
            <a:off x="179735" y="578297"/>
            <a:ext cx="8892480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    </a:t>
            </a:r>
            <a:r>
              <a:rPr lang="ru-RU" sz="2000" dirty="0"/>
              <a:t>Косвенная рекурсия образуется цепочкой процедур, и эта цепочка замыкает себя в рекурсивное кольцо, например:</a:t>
            </a:r>
          </a:p>
          <a:p>
            <a:pPr marL="3204000" lvl="7"/>
            <a:r>
              <a:rPr lang="ru-RU" sz="2000" dirty="0"/>
              <a:t>ЭТО процедура_1</a:t>
            </a:r>
          </a:p>
          <a:p>
            <a:pPr marL="3204000" lvl="7"/>
            <a:r>
              <a:rPr lang="ru-RU" sz="2000" dirty="0"/>
              <a:t>….</a:t>
            </a:r>
          </a:p>
          <a:p>
            <a:pPr marL="3204000" lvl="7"/>
            <a:r>
              <a:rPr lang="ru-RU" sz="2000" dirty="0"/>
              <a:t>… процедура_2</a:t>
            </a:r>
          </a:p>
          <a:p>
            <a:pPr marL="3204000" lvl="7"/>
            <a:r>
              <a:rPr lang="ru-RU" sz="2000" dirty="0"/>
              <a:t>….</a:t>
            </a:r>
          </a:p>
          <a:p>
            <a:pPr marL="3204000" lvl="7"/>
            <a:r>
              <a:rPr lang="ru-RU" sz="2000" dirty="0"/>
              <a:t>КОНЕЦ</a:t>
            </a:r>
          </a:p>
          <a:p>
            <a:pPr marL="3204000" lvl="7"/>
            <a:r>
              <a:rPr lang="ru-RU" sz="2000" dirty="0"/>
              <a:t>ЭТО процедура_2</a:t>
            </a:r>
          </a:p>
          <a:p>
            <a:pPr marL="3204000" lvl="7"/>
            <a:r>
              <a:rPr lang="ru-RU" sz="2000" dirty="0"/>
              <a:t>….</a:t>
            </a:r>
          </a:p>
          <a:p>
            <a:pPr marL="3204000" lvl="7"/>
            <a:r>
              <a:rPr lang="ru-RU" sz="2000" dirty="0"/>
              <a:t>… процедура_3</a:t>
            </a:r>
          </a:p>
          <a:p>
            <a:pPr marL="3204000" lvl="7"/>
            <a:r>
              <a:rPr lang="ru-RU" sz="2000" dirty="0"/>
              <a:t>….</a:t>
            </a:r>
          </a:p>
          <a:p>
            <a:pPr marL="3204000" lvl="7"/>
            <a:r>
              <a:rPr lang="ru-RU" sz="2000" dirty="0"/>
              <a:t>КОНЕЦ</a:t>
            </a:r>
          </a:p>
          <a:p>
            <a:pPr marL="3204000" lvl="7"/>
            <a:r>
              <a:rPr lang="ru-RU" sz="2000" dirty="0" smtClean="0"/>
              <a:t>ЭТО </a:t>
            </a:r>
            <a:r>
              <a:rPr lang="ru-RU" sz="2000" dirty="0"/>
              <a:t>процедура_3</a:t>
            </a:r>
          </a:p>
          <a:p>
            <a:pPr marL="3204000" lvl="7"/>
            <a:r>
              <a:rPr lang="ru-RU" sz="2000" dirty="0"/>
              <a:t>….</a:t>
            </a:r>
          </a:p>
          <a:p>
            <a:pPr marL="3204000" lvl="7"/>
            <a:r>
              <a:rPr lang="ru-RU" sz="2000" dirty="0"/>
              <a:t>… процедура_1</a:t>
            </a:r>
          </a:p>
          <a:p>
            <a:pPr marL="3204000" lvl="7"/>
            <a:r>
              <a:rPr lang="ru-RU" sz="2000" dirty="0"/>
              <a:t>КОНЕЦ</a:t>
            </a:r>
          </a:p>
          <a:p>
            <a:r>
              <a:rPr lang="ru-RU" sz="2000" dirty="0"/>
              <a:t>	</a:t>
            </a:r>
            <a:r>
              <a:rPr lang="ru-RU" sz="2000" dirty="0" smtClean="0"/>
              <a:t> </a:t>
            </a:r>
            <a:r>
              <a:rPr lang="ru-RU" sz="2000" dirty="0"/>
              <a:t>Вообще, рекурсивным называется любой объект, который частично определяется через себя. В рекурсивном определении должно присутствовать ограничение (пограничное условие), при выходе на которое дальнейшая вызов </a:t>
            </a:r>
            <a:r>
              <a:rPr lang="ru-RU" sz="2000" dirty="0" smtClean="0"/>
              <a:t>			рекурсивных </a:t>
            </a:r>
            <a:r>
              <a:rPr lang="ru-RU" sz="2000" dirty="0"/>
              <a:t>обращений прекращается.</a:t>
            </a: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88038" y="116632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Моделирование снежинок в программной среде </a:t>
            </a:r>
            <a:r>
              <a:rPr lang="ru-RU" sz="2400" b="1" dirty="0" err="1">
                <a:latin typeface="Monotype Corsiva" pitchFamily="66" charset="0"/>
              </a:rPr>
              <a:t>PascalABC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704063" y="6630336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367695" y="844738"/>
            <a:ext cx="425828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pPr algn="just"/>
            <a:r>
              <a:rPr lang="ru-RU" sz="2000" dirty="0" smtClean="0"/>
              <a:t>Нам </a:t>
            </a:r>
            <a:r>
              <a:rPr lang="ru-RU" sz="2000" dirty="0"/>
              <a:t>удалось разработать программу, которая обеспечивает рисование снежинки (см. рисунок).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При </a:t>
            </a:r>
            <a:r>
              <a:rPr lang="ru-RU" sz="2000" dirty="0"/>
              <a:t>решении задачи мы учли, что количество звеньев и ветвей, коэффициент уменьшения каждого звена должны изменяться </a:t>
            </a:r>
            <a:r>
              <a:rPr lang="ru-RU" sz="2000" dirty="0" err="1" smtClean="0"/>
              <a:t>параметрически</a:t>
            </a:r>
            <a:r>
              <a:rPr lang="en-US" sz="2000" dirty="0"/>
              <a:t> </a:t>
            </a:r>
            <a:r>
              <a:rPr lang="en-US" sz="2000" dirty="0" smtClean="0">
                <a:hlinkClick r:id="rId3" action="ppaction://hlinksldjump"/>
              </a:rPr>
              <a:t>[4]</a:t>
            </a:r>
            <a:r>
              <a:rPr lang="ru-RU" sz="2000" dirty="0" smtClean="0"/>
              <a:t>.</a:t>
            </a:r>
            <a:endParaRPr lang="ru-RU" sz="2000" dirty="0"/>
          </a:p>
          <a:p>
            <a:endParaRPr lang="ru-RU" sz="1400" dirty="0"/>
          </a:p>
          <a:p>
            <a:endParaRPr lang="ru-RU" dirty="0"/>
          </a:p>
        </p:txBody>
      </p:sp>
      <p:pic>
        <p:nvPicPr>
          <p:cNvPr id="2" name="Picture 2" descr="C:\Users\Admin.BLUGA\Desktop\____\Pascal_clip_image00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457" y="844738"/>
            <a:ext cx="4052684" cy="3880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403648" y="188640"/>
            <a:ext cx="6653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Применение метода рекурсии для рисования снежинки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990" y="5085184"/>
            <a:ext cx="7767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Как видно из рисунка, здесь повторяются одни и те же фрагменты. Эта логика рисования легко реализуется с помощь рекурсии. </a:t>
            </a:r>
          </a:p>
        </p:txBody>
      </p:sp>
      <p:sp>
        <p:nvSpPr>
          <p:cNvPr id="8" name="Стрелка влево 7">
            <a:hlinkClick r:id="rId5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.BLUGA\Desktop\____\___(1 ________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t="6292"/>
          <a:stretch/>
        </p:blipFill>
        <p:spPr bwMode="auto">
          <a:xfrm>
            <a:off x="11113" y="5158"/>
            <a:ext cx="9132887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-1404664" y="279020"/>
            <a:ext cx="1071706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Monotype Corsiva" pitchFamily="66" charset="0"/>
              </a:rPr>
              <a:t>		</a:t>
            </a:r>
            <a:r>
              <a:rPr lang="ru-RU" sz="2800" b="1" dirty="0">
                <a:latin typeface="Monotype Corsiva" pitchFamily="66" charset="0"/>
              </a:rPr>
              <a:t>Содержание </a:t>
            </a:r>
          </a:p>
          <a:p>
            <a:pPr lvl="4">
              <a:spcAft>
                <a:spcPts val="0"/>
              </a:spcAft>
            </a:pPr>
            <a:r>
              <a:rPr lang="ru-RU" sz="2800" b="1" dirty="0">
                <a:latin typeface="Monotype Corsiva" pitchFamily="66" charset="0"/>
                <a:hlinkClick r:id="rId4" action="ppaction://hlinksldjump"/>
              </a:rPr>
              <a:t>Введение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5" action="ppaction://hlinksldjump"/>
              </a:rPr>
              <a:t>Из истории исследования снежинок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6" action="ppaction://hlinksldjump"/>
              </a:rPr>
              <a:t>Интересное о снежинках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7" action="ppaction://hlinksldjump"/>
              </a:rPr>
              <a:t>Золотое сечение в строении снежинок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8" action="ppaction://hlinksldjump"/>
              </a:rPr>
              <a:t>Результаты наблюдений и исследований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9" action="ppaction://hlinksldjump"/>
              </a:rPr>
              <a:t>Некоторые математические рассуждения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10" action="ppaction://hlinksldjump"/>
              </a:rPr>
              <a:t>Моделирование в </a:t>
            </a:r>
            <a:r>
              <a:rPr lang="ru-RU" sz="2800" b="1" dirty="0" err="1">
                <a:latin typeface="Monotype Corsiva" pitchFamily="66" charset="0"/>
                <a:hlinkClick r:id="rId10" action="ppaction://hlinksldjump"/>
              </a:rPr>
              <a:t>ЛогоМирах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11" action="ppaction://hlinksldjump"/>
              </a:rPr>
              <a:t>Использование параметра при моделировании снежинок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12" action="ppaction://hlinksldjump"/>
              </a:rPr>
              <a:t>Моделирование снежинок в среде Живая математика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13" action="ppaction://hlinksldjump"/>
              </a:rPr>
              <a:t>Наши опыты построения </a:t>
            </a:r>
            <a:r>
              <a:rPr lang="ru-RU" sz="2800" b="1" dirty="0" smtClean="0">
                <a:latin typeface="Monotype Corsiva" pitchFamily="66" charset="0"/>
                <a:hlinkClick r:id="rId13" action="ppaction://hlinksldjump"/>
              </a:rPr>
              <a:t>снежинки </a:t>
            </a:r>
            <a:r>
              <a:rPr lang="ru-RU" sz="2800" b="1" dirty="0">
                <a:latin typeface="Monotype Corsiva" pitchFamily="66" charset="0"/>
                <a:hlinkClick r:id="rId13" action="ppaction://hlinksldjump"/>
              </a:rPr>
              <a:t>в Живой Математике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14" action="ppaction://hlinksldjump"/>
              </a:rPr>
              <a:t>Моделирование в программной среде </a:t>
            </a:r>
            <a:r>
              <a:rPr lang="en-US" sz="2800" b="1" dirty="0" err="1">
                <a:latin typeface="Monotype Corsiva" pitchFamily="66" charset="0"/>
                <a:hlinkClick r:id="rId14" action="ppaction://hlinksldjump"/>
              </a:rPr>
              <a:t>PascalABC</a:t>
            </a:r>
            <a:endParaRPr lang="ru-RU" sz="2800" b="1" dirty="0">
              <a:latin typeface="Monotype Corsiva" pitchFamily="66" charset="0"/>
            </a:endParaRPr>
          </a:p>
          <a:p>
            <a:pPr marL="2171700" lvl="4" indent="-342900">
              <a:spcAft>
                <a:spcPts val="0"/>
              </a:spcAft>
              <a:buFont typeface="Wingdings" pitchFamily="2" charset="2"/>
              <a:buChar char="Ø"/>
            </a:pPr>
            <a:r>
              <a:rPr lang="ru-RU" sz="2800" b="1" dirty="0">
                <a:latin typeface="Monotype Corsiva" pitchFamily="66" charset="0"/>
                <a:hlinkClick r:id="rId15" action="ppaction://hlinksldjump"/>
              </a:rPr>
              <a:t>Применение метода рекурсии для рисования снежинки</a:t>
            </a:r>
            <a:endParaRPr lang="en-US" sz="2800" b="1" dirty="0">
              <a:latin typeface="Monotype Corsiva" pitchFamily="66" charset="0"/>
            </a:endParaRPr>
          </a:p>
          <a:p>
            <a:pPr lvl="4">
              <a:spcAft>
                <a:spcPts val="0"/>
              </a:spcAft>
            </a:pPr>
            <a:r>
              <a:rPr lang="ru-RU" sz="2800" b="1" dirty="0">
                <a:latin typeface="Monotype Corsiva" pitchFamily="66" charset="0"/>
                <a:hlinkClick r:id="rId16" action="ppaction://hlinksldjump"/>
              </a:rPr>
              <a:t>Заключение</a:t>
            </a:r>
            <a:endParaRPr lang="ru-RU" sz="2800" b="1" dirty="0">
              <a:latin typeface="Monotype Corsiva" pitchFamily="66" charset="0"/>
            </a:endParaRPr>
          </a:p>
          <a:p>
            <a:pPr lvl="4">
              <a:spcAft>
                <a:spcPts val="0"/>
              </a:spcAft>
            </a:pPr>
            <a:r>
              <a:rPr lang="ru-RU" sz="2800" b="1" dirty="0">
                <a:latin typeface="Monotype Corsiva" pitchFamily="66" charset="0"/>
                <a:hlinkClick r:id="rId17" action="ppaction://hlinksldjump"/>
              </a:rPr>
              <a:t>Список источников информации</a:t>
            </a:r>
            <a:endParaRPr lang="en-US" sz="2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38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Прямоугольник 3"/>
          <p:cNvSpPr>
            <a:spLocks noChangeArrowheads="1"/>
          </p:cNvSpPr>
          <p:nvPr/>
        </p:nvSpPr>
        <p:spPr bwMode="auto">
          <a:xfrm>
            <a:off x="179512" y="756902"/>
            <a:ext cx="884862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Алгоритм работы над задачей</a:t>
            </a:r>
            <a:endParaRPr lang="ru-RU" sz="2000" dirty="0"/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/>
              <a:t>На </a:t>
            </a:r>
            <a:r>
              <a:rPr lang="ru-RU" sz="2000" dirty="0"/>
              <a:t>окружности заданного радиуса r берется 6 равноотстоящих точек (начиная от угла в 0 градусов , с шагом 60 градусов = пи/3). Чтобы найти координаты этих точек, прибавляем к координатам центра окружности значения, равные длинам отрезков ON и ОК соответственно, каждый раз считая, что центр окружности находится в начале вспомогательной системы координат (см. рисунок);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02793" y="116632"/>
            <a:ext cx="68696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Применение метода рекурсии для рисования снежинки</a:t>
            </a:r>
          </a:p>
        </p:txBody>
      </p:sp>
      <p:sp>
        <p:nvSpPr>
          <p:cNvPr id="7" name="Прямоугольник 3"/>
          <p:cNvSpPr>
            <a:spLocks noChangeArrowheads="1"/>
          </p:cNvSpPr>
          <p:nvPr/>
        </p:nvSpPr>
        <p:spPr bwMode="auto">
          <a:xfrm>
            <a:off x="179512" y="3003671"/>
            <a:ext cx="7992888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dirty="0"/>
              <a:t> </a:t>
            </a:r>
            <a:r>
              <a:rPr lang="ru-RU" sz="2000" dirty="0"/>
              <a:t>из каждой точки к центру окружности проводятся радиусы</a:t>
            </a:r>
            <a:r>
              <a:rPr lang="ru-RU" sz="2000" dirty="0" smtClean="0"/>
              <a:t>;</a:t>
            </a:r>
            <a:endParaRPr lang="ru-RU" sz="2000" dirty="0"/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/>
              <a:t>затем каждая из этих точек выступает центром новой, меньшей окружности с новым радиусом r:=(2*r)/5; 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dirty="0"/>
              <a:t>на каждой меньшей окружности вновь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берется </a:t>
            </a:r>
            <a:r>
              <a:rPr lang="ru-RU" sz="2000" dirty="0"/>
              <a:t>6 </a:t>
            </a:r>
            <a:r>
              <a:rPr lang="ru-RU" sz="2000" dirty="0" smtClean="0"/>
              <a:t>равноотстоящих </a:t>
            </a:r>
            <a:r>
              <a:rPr lang="ru-RU" sz="2000" dirty="0"/>
              <a:t>точек,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из </a:t>
            </a:r>
            <a:r>
              <a:rPr lang="ru-RU" sz="2000" dirty="0"/>
              <a:t>которых строятся радиусы к центру,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 </a:t>
            </a:r>
            <a:r>
              <a:rPr lang="ru-RU" sz="2000" dirty="0"/>
              <a:t>т.д., пока радиус не станет меньше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или </a:t>
            </a:r>
            <a:r>
              <a:rPr lang="ru-RU" sz="2000" dirty="0"/>
              <a:t>равен 1. </a:t>
            </a:r>
          </a:p>
        </p:txBody>
      </p:sp>
      <p:pic>
        <p:nvPicPr>
          <p:cNvPr id="8" name="Picture 2" descr="trigon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3789040"/>
            <a:ext cx="3877499" cy="2856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Стрелка влево 8">
            <a:hlinkClick r:id="rId4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3635896" y="6525344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41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2"/>
          <p:cNvSpPr>
            <a:spLocks noChangeArrowheads="1"/>
          </p:cNvSpPr>
          <p:nvPr/>
        </p:nvSpPr>
        <p:spPr bwMode="auto">
          <a:xfrm>
            <a:off x="917575" y="27548"/>
            <a:ext cx="741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Программа построения снежинки в среде </a:t>
            </a:r>
            <a:r>
              <a:rPr lang="en-US" sz="2400" b="1" dirty="0" err="1">
                <a:latin typeface="Monotype Corsiva" pitchFamily="66" charset="0"/>
              </a:rPr>
              <a:t>PascalAB</a:t>
            </a:r>
            <a:r>
              <a:rPr lang="ru-RU" sz="2400" b="1" dirty="0" smtClean="0">
                <a:latin typeface="Monotype Corsiva" pitchFamily="66" charset="0"/>
              </a:rPr>
              <a:t>С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4" name="Picture 2" descr="ris80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692696"/>
            <a:ext cx="4395707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4" descr="ris90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82" y="3429000"/>
            <a:ext cx="4309891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544288" y="438457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program </a:t>
            </a:r>
            <a:r>
              <a:rPr lang="en-US" dirty="0" err="1"/>
              <a:t>sneg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uses </a:t>
            </a:r>
            <a:r>
              <a:rPr lang="en-US" dirty="0" err="1"/>
              <a:t>graphABC</a:t>
            </a:r>
            <a:r>
              <a:rPr lang="en-US" dirty="0"/>
              <a:t>, </a:t>
            </a:r>
            <a:r>
              <a:rPr lang="en-US" dirty="0" err="1"/>
              <a:t>crt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 err="1" smtClean="0"/>
              <a:t>Var</a:t>
            </a:r>
            <a:r>
              <a:rPr lang="ru-RU" dirty="0" smtClean="0"/>
              <a:t> </a:t>
            </a:r>
            <a:r>
              <a:rPr lang="en-US" dirty="0" smtClean="0"/>
              <a:t>   </a:t>
            </a:r>
            <a:r>
              <a:rPr lang="en-US" dirty="0" err="1"/>
              <a:t>x,y,r:integer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procedure </a:t>
            </a:r>
            <a:r>
              <a:rPr lang="en-US" dirty="0" err="1"/>
              <a:t>ris</a:t>
            </a:r>
            <a:r>
              <a:rPr lang="en-US" dirty="0"/>
              <a:t>(</a:t>
            </a:r>
            <a:r>
              <a:rPr lang="en-US" dirty="0" err="1"/>
              <a:t>x,y,r:integer</a:t>
            </a:r>
            <a:r>
              <a:rPr lang="en-US" dirty="0"/>
              <a:t>);</a:t>
            </a:r>
            <a:endParaRPr lang="ru-RU" dirty="0"/>
          </a:p>
          <a:p>
            <a:r>
              <a:rPr lang="en-US" dirty="0" err="1" smtClean="0"/>
              <a:t>Var</a:t>
            </a:r>
            <a:r>
              <a:rPr lang="ru-RU" dirty="0" smtClean="0"/>
              <a:t> </a:t>
            </a:r>
            <a:r>
              <a:rPr lang="en-US" dirty="0" smtClean="0"/>
              <a:t>   </a:t>
            </a:r>
            <a:r>
              <a:rPr lang="en-US" dirty="0"/>
              <a:t>x1,y1,t:integer;</a:t>
            </a:r>
            <a:endParaRPr lang="ru-RU" dirty="0"/>
          </a:p>
          <a:p>
            <a:r>
              <a:rPr lang="en-US" dirty="0"/>
              <a:t>begin</a:t>
            </a:r>
            <a:endParaRPr lang="ru-RU" dirty="0"/>
          </a:p>
          <a:p>
            <a:r>
              <a:rPr lang="en-US" dirty="0"/>
              <a:t>   </a:t>
            </a:r>
            <a:r>
              <a:rPr lang="en-US" dirty="0" err="1"/>
              <a:t>SetPenWidth</a:t>
            </a:r>
            <a:r>
              <a:rPr lang="en-US" dirty="0"/>
              <a:t>(2); </a:t>
            </a:r>
            <a:r>
              <a:rPr lang="en-US" dirty="0" err="1"/>
              <a:t>SetPenColor</a:t>
            </a:r>
            <a:r>
              <a:rPr lang="en-US" dirty="0"/>
              <a:t>(</a:t>
            </a:r>
            <a:r>
              <a:rPr lang="en-US" dirty="0" err="1"/>
              <a:t>clAqua</a:t>
            </a:r>
            <a:r>
              <a:rPr lang="en-US" dirty="0"/>
              <a:t>);</a:t>
            </a:r>
            <a:endParaRPr lang="ru-RU" dirty="0"/>
          </a:p>
          <a:p>
            <a:r>
              <a:rPr lang="en-US" dirty="0"/>
              <a:t>   if r&lt;=1 then exit;</a:t>
            </a:r>
            <a:endParaRPr lang="ru-RU" dirty="0"/>
          </a:p>
          <a:p>
            <a:r>
              <a:rPr lang="en-US" dirty="0"/>
              <a:t>   for t:=0 to 6 do</a:t>
            </a:r>
            <a:endParaRPr lang="ru-RU" dirty="0"/>
          </a:p>
          <a:p>
            <a:r>
              <a:rPr lang="en-US" dirty="0"/>
              <a:t>   begin</a:t>
            </a:r>
            <a:endParaRPr lang="ru-RU" dirty="0"/>
          </a:p>
          <a:p>
            <a:r>
              <a:rPr lang="en-US" dirty="0"/>
              <a:t>      x1:=</a:t>
            </a:r>
            <a:r>
              <a:rPr lang="en-US" dirty="0" err="1"/>
              <a:t>x+trunc</a:t>
            </a:r>
            <a:r>
              <a:rPr lang="en-US" dirty="0"/>
              <a:t>(r*</a:t>
            </a:r>
            <a:r>
              <a:rPr lang="en-US" dirty="0" err="1"/>
              <a:t>cos</a:t>
            </a:r>
            <a:r>
              <a:rPr lang="en-US" dirty="0"/>
              <a:t>(t*pi/3));</a:t>
            </a:r>
            <a:endParaRPr lang="ru-RU" dirty="0"/>
          </a:p>
          <a:p>
            <a:r>
              <a:rPr lang="en-US" dirty="0"/>
              <a:t>      y1:=</a:t>
            </a:r>
            <a:r>
              <a:rPr lang="en-US" dirty="0" err="1"/>
              <a:t>y+trunc</a:t>
            </a:r>
            <a:r>
              <a:rPr lang="en-US" dirty="0"/>
              <a:t>(r*sin(t*pi/3));</a:t>
            </a:r>
            <a:endParaRPr lang="ru-RU" dirty="0"/>
          </a:p>
          <a:p>
            <a:r>
              <a:rPr lang="en-US" dirty="0"/>
              <a:t>      line(x,y,x1,y1);</a:t>
            </a:r>
            <a:endParaRPr lang="ru-RU" dirty="0"/>
          </a:p>
          <a:p>
            <a:r>
              <a:rPr lang="en-US" dirty="0"/>
              <a:t>      </a:t>
            </a:r>
            <a:r>
              <a:rPr lang="en-US" dirty="0" err="1"/>
              <a:t>ris</a:t>
            </a:r>
            <a:r>
              <a:rPr lang="en-US" dirty="0"/>
              <a:t>(x1,y1,r*2 div 5);</a:t>
            </a:r>
            <a:endParaRPr lang="ru-RU" dirty="0"/>
          </a:p>
          <a:p>
            <a:r>
              <a:rPr lang="en-US" dirty="0"/>
              <a:t>      delay(2);</a:t>
            </a:r>
            <a:endParaRPr lang="ru-RU" dirty="0"/>
          </a:p>
          <a:p>
            <a:r>
              <a:rPr lang="en-US" dirty="0"/>
              <a:t>   end;</a:t>
            </a:r>
            <a:endParaRPr lang="ru-RU" dirty="0"/>
          </a:p>
          <a:p>
            <a:r>
              <a:rPr lang="en-US" dirty="0"/>
              <a:t>end;</a:t>
            </a:r>
            <a:endParaRPr lang="ru-RU" dirty="0"/>
          </a:p>
          <a:p>
            <a:r>
              <a:rPr lang="en-US" dirty="0"/>
              <a:t>begin</a:t>
            </a:r>
            <a:endParaRPr lang="ru-RU" dirty="0"/>
          </a:p>
          <a:p>
            <a:r>
              <a:rPr lang="en-US" dirty="0"/>
              <a:t>   x:=320</a:t>
            </a:r>
            <a:r>
              <a:rPr lang="en-US" dirty="0" smtClean="0"/>
              <a:t>;</a:t>
            </a:r>
            <a:r>
              <a:rPr lang="ru-RU" dirty="0" smtClean="0"/>
              <a:t> </a:t>
            </a:r>
            <a:r>
              <a:rPr lang="en-US" dirty="0" smtClean="0"/>
              <a:t>   </a:t>
            </a:r>
            <a:r>
              <a:rPr lang="en-US" dirty="0"/>
              <a:t>y:=240</a:t>
            </a:r>
            <a:r>
              <a:rPr lang="en-US" dirty="0" smtClean="0"/>
              <a:t>;</a:t>
            </a:r>
            <a:r>
              <a:rPr lang="ru-RU" dirty="0" smtClean="0"/>
              <a:t> </a:t>
            </a:r>
            <a:r>
              <a:rPr lang="en-US" dirty="0" smtClean="0"/>
              <a:t>   </a:t>
            </a:r>
            <a:r>
              <a:rPr lang="en-US" dirty="0"/>
              <a:t>r:=80;</a:t>
            </a:r>
            <a:endParaRPr lang="ru-RU" dirty="0"/>
          </a:p>
          <a:p>
            <a:r>
              <a:rPr lang="en-US" dirty="0"/>
              <a:t>   </a:t>
            </a:r>
            <a:r>
              <a:rPr lang="en-US" dirty="0" err="1"/>
              <a:t>ris</a:t>
            </a:r>
            <a:r>
              <a:rPr lang="en-US" dirty="0"/>
              <a:t>(</a:t>
            </a:r>
            <a:r>
              <a:rPr lang="en-US" dirty="0" err="1"/>
              <a:t>x,y,r</a:t>
            </a:r>
            <a:r>
              <a:rPr lang="en-US" dirty="0"/>
              <a:t>);</a:t>
            </a:r>
            <a:endParaRPr lang="ru-RU" dirty="0"/>
          </a:p>
          <a:p>
            <a:r>
              <a:rPr lang="en-US" dirty="0"/>
              <a:t>end.</a:t>
            </a:r>
            <a:endParaRPr lang="ru-RU" dirty="0"/>
          </a:p>
        </p:txBody>
      </p:sp>
      <p:sp>
        <p:nvSpPr>
          <p:cNvPr id="7" name="Стрелка влево 6">
            <a:hlinkClick r:id="rId5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Прямоугольник 1"/>
          <p:cNvSpPr>
            <a:spLocks noChangeArrowheads="1"/>
          </p:cNvSpPr>
          <p:nvPr/>
        </p:nvSpPr>
        <p:spPr bwMode="auto">
          <a:xfrm>
            <a:off x="452438" y="404813"/>
            <a:ext cx="82089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</p:txBody>
      </p:sp>
      <p:pic>
        <p:nvPicPr>
          <p:cNvPr id="28678" name="Picture 6" descr="ris120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075" y="3573016"/>
            <a:ext cx="5128325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8680" name="Picture 8" descr="ris120-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38" y="696166"/>
            <a:ext cx="4342709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5189910" y="908720"/>
            <a:ext cx="34714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Изменяя исходное значение радиуса в процедуре </a:t>
            </a:r>
            <a:r>
              <a:rPr lang="en-US" dirty="0" err="1"/>
              <a:t>ris</a:t>
            </a:r>
            <a:r>
              <a:rPr lang="en-US" dirty="0"/>
              <a:t>, </a:t>
            </a:r>
            <a:r>
              <a:rPr lang="ru-RU" dirty="0"/>
              <a:t>а так же значение делителя в одном из рекурсивных обращений, мы можем получать различные изображения снежинок данного типа.</a:t>
            </a:r>
          </a:p>
        </p:txBody>
      </p:sp>
      <p:sp>
        <p:nvSpPr>
          <p:cNvPr id="9" name="Прямоугольник 2"/>
          <p:cNvSpPr>
            <a:spLocks noChangeArrowheads="1"/>
          </p:cNvSpPr>
          <p:nvPr/>
        </p:nvSpPr>
        <p:spPr bwMode="auto">
          <a:xfrm>
            <a:off x="544288" y="14101"/>
            <a:ext cx="741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Программа построения снежинки в среде </a:t>
            </a:r>
            <a:r>
              <a:rPr lang="en-US" sz="2400" b="1" dirty="0" err="1">
                <a:latin typeface="Monotype Corsiva" pitchFamily="66" charset="0"/>
              </a:rPr>
              <a:t>PascalAB</a:t>
            </a:r>
            <a:r>
              <a:rPr lang="ru-RU" sz="2400" b="1" dirty="0" smtClean="0">
                <a:latin typeface="Monotype Corsiva" pitchFamily="66" charset="0"/>
              </a:rPr>
              <a:t>С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10" name="Стрелка влево 9">
            <a:hlinkClick r:id="rId5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Прямоугольник 1"/>
          <p:cNvSpPr>
            <a:spLocks noChangeArrowheads="1"/>
          </p:cNvSpPr>
          <p:nvPr/>
        </p:nvSpPr>
        <p:spPr bwMode="auto">
          <a:xfrm>
            <a:off x="452438" y="404813"/>
            <a:ext cx="82089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64631" y="180916"/>
            <a:ext cx="518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>
              <a:spcAft>
                <a:spcPts val="600"/>
              </a:spcAft>
            </a:pPr>
            <a:r>
              <a:rPr lang="ru-RU" sz="2400" b="1" dirty="0">
                <a:latin typeface="Monotype Corsiva" pitchFamily="66" charset="0"/>
              </a:rPr>
              <a:t>Заключение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581026"/>
            <a:ext cx="91440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600"/>
              </a:spcAft>
            </a:pPr>
            <a:r>
              <a:rPr lang="ru-RU" sz="2000" dirty="0" smtClean="0"/>
              <a:t>Собирая </a:t>
            </a:r>
            <a:r>
              <a:rPr lang="ru-RU" sz="2000" dirty="0"/>
              <a:t>информацию, мы узнали много интересного о снежинках. Целью работы было изучение геометрической стороны вопроса, т.к. мы стремились смоделировать изображение снежинки, поэтому мы провели геометрическое исследование, при котором убедились, что все шестиугольные снежинки действительно </a:t>
            </a:r>
            <a:r>
              <a:rPr lang="ru-RU" sz="2000" dirty="0" smtClean="0"/>
              <a:t>подчинены правилу </a:t>
            </a:r>
            <a:r>
              <a:rPr lang="ru-RU" sz="2000" dirty="0"/>
              <a:t>золотого сечения. </a:t>
            </a:r>
          </a:p>
          <a:p>
            <a:pPr indent="457200" algn="just">
              <a:spcAft>
                <a:spcPts val="600"/>
              </a:spcAft>
            </a:pPr>
            <a:r>
              <a:rPr lang="ru-RU" sz="2000" dirty="0"/>
              <a:t>Кроме того, что работа над проектом способствовала закреплению уже имеющихся знаний и навыков, много понятий и приемов работы стали открытием для нас</a:t>
            </a:r>
            <a:r>
              <a:rPr lang="ru-RU" sz="2000" dirty="0" smtClean="0"/>
              <a:t>.</a:t>
            </a:r>
          </a:p>
          <a:p>
            <a:pPr indent="457200" algn="just">
              <a:spcAft>
                <a:spcPts val="600"/>
              </a:spcAft>
            </a:pPr>
            <a:r>
              <a:rPr lang="ru-RU" sz="2000" dirty="0" smtClean="0"/>
              <a:t>Нам </a:t>
            </a:r>
            <a:r>
              <a:rPr lang="ru-RU" sz="2000" dirty="0"/>
              <a:t>удалось нарисовать снежинки в трех программных средах: </a:t>
            </a:r>
            <a:r>
              <a:rPr lang="ru-RU" sz="2000" dirty="0" err="1"/>
              <a:t>ЛогоМиры</a:t>
            </a:r>
            <a:r>
              <a:rPr lang="ru-RU" sz="2000" dirty="0"/>
              <a:t>, Живая Математика, </a:t>
            </a:r>
            <a:r>
              <a:rPr lang="ru-RU" sz="2000" dirty="0" err="1"/>
              <a:t>ПаскальАВС</a:t>
            </a:r>
            <a:r>
              <a:rPr lang="ru-RU" sz="2000" dirty="0"/>
              <a:t>, используя различные приемы при моделировании. Нельзя утверждать, что какая-то программная среда для рисования снежинок удобнее других. При разных способах построения разумно использовать разные программы. </a:t>
            </a:r>
          </a:p>
          <a:p>
            <a:pPr indent="457200" algn="just">
              <a:spcAft>
                <a:spcPts val="600"/>
              </a:spcAft>
            </a:pPr>
            <a:r>
              <a:rPr lang="ru-RU" sz="2000" dirty="0" smtClean="0"/>
              <a:t>Все </a:t>
            </a:r>
            <a:r>
              <a:rPr lang="ru-RU" sz="2000" dirty="0"/>
              <a:t>алгоритмы моделирования снежинок (кроме снежинки Коха) и все рисунки снежинок, показанные в работе, мы создали сами на различных этапах выполнения работы. </a:t>
            </a:r>
          </a:p>
          <a:p>
            <a:pPr indent="457200" algn="just">
              <a:spcAft>
                <a:spcPts val="600"/>
              </a:spcAft>
            </a:pPr>
            <a:r>
              <a:rPr lang="ru-RU" sz="2000" dirty="0" smtClean="0"/>
              <a:t>Думаем</a:t>
            </a:r>
            <a:r>
              <a:rPr lang="ru-RU" sz="2000" dirty="0"/>
              <a:t>, что </a:t>
            </a:r>
            <a:r>
              <a:rPr lang="ru-RU" sz="2000" dirty="0" smtClean="0"/>
              <a:t>всем, </a:t>
            </a:r>
            <a:r>
              <a:rPr lang="ru-RU" sz="2000" dirty="0"/>
              <a:t>интересующимся математикой и информатикой, будет интересно познакомиться с этой работой.</a:t>
            </a: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179512" y="6425952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210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Прямоугольник 1"/>
          <p:cNvSpPr>
            <a:spLocks noChangeArrowheads="1"/>
          </p:cNvSpPr>
          <p:nvPr/>
        </p:nvSpPr>
        <p:spPr bwMode="auto">
          <a:xfrm>
            <a:off x="452438" y="404813"/>
            <a:ext cx="8208962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Список источников информации</a:t>
            </a:r>
          </a:p>
          <a:p>
            <a:pPr algn="ctr"/>
            <a:endParaRPr lang="ru-RU" b="1" dirty="0"/>
          </a:p>
          <a:p>
            <a:pPr marL="914400" lvl="1" indent="-457200">
              <a:buFont typeface="+mj-lt"/>
              <a:buAutoNum type="arabicPeriod"/>
            </a:pPr>
            <a:r>
              <a:rPr lang="ru-RU" sz="2000" dirty="0"/>
              <a:t>Кеплер И. О шестиугольных снежинках. – Москва, «Наука» - 1982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000" dirty="0"/>
              <a:t>Математика. Энциклопедия для детей.- Москва, «</a:t>
            </a:r>
            <a:r>
              <a:rPr lang="ru-RU" sz="2000" dirty="0" err="1"/>
              <a:t>Аванта</a:t>
            </a:r>
            <a:r>
              <a:rPr lang="ru-RU" sz="2000" dirty="0"/>
              <a:t> +» - 1998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000" dirty="0"/>
              <a:t>Живая Математика: Сборник методических материалов. – Москва. Институт новых технологий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000" dirty="0" err="1"/>
              <a:t>Культин</a:t>
            </a:r>
            <a:r>
              <a:rPr lang="ru-RU" sz="2000" dirty="0"/>
              <a:t> Н. </a:t>
            </a:r>
            <a:r>
              <a:rPr lang="ru-RU" sz="2000" dirty="0" err="1"/>
              <a:t>Turbo</a:t>
            </a:r>
            <a:r>
              <a:rPr lang="ru-RU" sz="2000" dirty="0"/>
              <a:t> </a:t>
            </a:r>
            <a:r>
              <a:rPr lang="ru-RU" sz="2000" dirty="0" err="1"/>
              <a:t>Pascal</a:t>
            </a:r>
            <a:r>
              <a:rPr lang="ru-RU" sz="2000" dirty="0"/>
              <a:t> в задачах и примерах. – Санкт-Петербург, «БХВ-Петербург» - 2004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000" dirty="0"/>
              <a:t>Блог астронома-романтика. Снег крупным планом. Красивые фотографии снежинок.</a:t>
            </a:r>
            <a:br>
              <a:rPr lang="ru-RU" sz="2000" dirty="0"/>
            </a:br>
            <a:r>
              <a:rPr lang="ru-RU" sz="2000" dirty="0">
                <a:hlinkClick r:id="rId3"/>
              </a:rPr>
              <a:t>http://uvovki.obychnogo.net/cont/sneg-krupnym-planom-krasivye-fotografii-snezhinok</a:t>
            </a:r>
            <a:r>
              <a:rPr lang="ru-RU" sz="2000" dirty="0"/>
              <a:t> 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000" dirty="0"/>
              <a:t>Фестиваль педагогических идей «Открытый урок». Изучение темы «Рекурсивные графические алгоритмы»</a:t>
            </a:r>
            <a:br>
              <a:rPr lang="ru-RU" sz="2000" dirty="0"/>
            </a:br>
            <a:r>
              <a:rPr lang="ru-RU" sz="2000" dirty="0">
                <a:hlinkClick r:id="rId4"/>
              </a:rPr>
              <a:t>http://festival.1september.ru/articles/420024/</a:t>
            </a:r>
            <a:endParaRPr lang="ru-RU" sz="2000" dirty="0"/>
          </a:p>
          <a:p>
            <a:pPr marL="914400" lvl="1" indent="-457200">
              <a:buFont typeface="+mj-lt"/>
              <a:buAutoNum type="arabicPeriod"/>
            </a:pPr>
            <a:r>
              <a:rPr lang="ru-RU" sz="2000" dirty="0"/>
              <a:t>Википедия. Кривая Коха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>
                <a:hlinkClick r:id="rId5"/>
              </a:rPr>
              <a:t>http</a:t>
            </a:r>
            <a:r>
              <a:rPr lang="ru-RU" sz="2000" dirty="0" smtClean="0">
                <a:hlinkClick r:id="rId5"/>
              </a:rPr>
              <a:t>://ru.wikipedia.org/wiki/%D0%A1%D0%BD%D0%B5%D0%B6%D0%B8%D0%BD%D0%BA%D0%B0_%D0%9A%D0%BE%D1%85%D0%B0</a:t>
            </a:r>
            <a:endParaRPr lang="ru-RU" sz="2000" dirty="0"/>
          </a:p>
        </p:txBody>
      </p:sp>
      <p:sp>
        <p:nvSpPr>
          <p:cNvPr id="4" name="Стрелка влево 3">
            <a:hlinkClick r:id="rId6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Прямоугольник 2"/>
          <p:cNvSpPr>
            <a:spLocks noChangeArrowheads="1"/>
          </p:cNvSpPr>
          <p:nvPr/>
        </p:nvSpPr>
        <p:spPr bwMode="auto">
          <a:xfrm>
            <a:off x="684213" y="750888"/>
            <a:ext cx="835183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lvl="1" indent="-457200">
              <a:buFont typeface="+mj-lt"/>
              <a:buAutoNum type="arabicPeriod" startAt="8"/>
            </a:pPr>
            <a:r>
              <a:rPr lang="ru-RU" sz="2000" dirty="0" err="1"/>
              <a:t>ОБЪЕКТИВный</a:t>
            </a:r>
            <a:r>
              <a:rPr lang="ru-RU" sz="2000" dirty="0"/>
              <a:t> взгляд на мир. Фотографируем снежинки.</a:t>
            </a:r>
            <a:br>
              <a:rPr lang="ru-RU" sz="2000" dirty="0"/>
            </a:br>
            <a:r>
              <a:rPr lang="ru-RU" sz="2000" dirty="0">
                <a:hlinkClick r:id="rId3"/>
              </a:rPr>
              <a:t>http://ergonomblog.com/kompoziciya/fotografiruem-snezhinki.html</a:t>
            </a:r>
            <a:endParaRPr lang="ru-RU" sz="2000" dirty="0"/>
          </a:p>
          <a:p>
            <a:pPr marL="914400" lvl="1" indent="-457200">
              <a:buFont typeface="+mj-lt"/>
              <a:buAutoNum type="arabicPeriod" startAt="8"/>
            </a:pPr>
            <a:r>
              <a:rPr lang="ru-RU" sz="2000" dirty="0"/>
              <a:t>Виртуальный конструктор снежинок.</a:t>
            </a:r>
            <a:br>
              <a:rPr lang="ru-RU" sz="2000" dirty="0"/>
            </a:br>
            <a:r>
              <a:rPr lang="ru-RU" sz="2000" dirty="0">
                <a:hlinkClick r:id="rId4"/>
              </a:rPr>
              <a:t>http://www.decafe.ru/ny2009/</a:t>
            </a:r>
            <a:endParaRPr lang="ru-RU" sz="2000" dirty="0"/>
          </a:p>
          <a:p>
            <a:pPr marL="914400" lvl="1" indent="-457200">
              <a:buFont typeface="+mj-lt"/>
              <a:buAutoNum type="arabicPeriod" startAt="8"/>
            </a:pPr>
            <a:r>
              <a:rPr lang="ru-RU" sz="2000" dirty="0" smtClean="0">
                <a:solidFill>
                  <a:srgbClr val="000000"/>
                </a:solidFill>
              </a:rPr>
              <a:t>Мой </a:t>
            </a:r>
            <a:r>
              <a:rPr lang="ru-RU" sz="2000" dirty="0">
                <a:solidFill>
                  <a:srgbClr val="000000"/>
                </a:solidFill>
              </a:rPr>
              <a:t>мир. Снежинка – макрофотография.</a:t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  <a:hlinkClick r:id="rId5"/>
              </a:rPr>
              <a:t>http://my.mail.ru/community/zhelayu-udachi/14BE469394D80B4E.html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</a:p>
          <a:p>
            <a:pPr marL="914400" lvl="1" indent="-457200">
              <a:buFont typeface="+mj-lt"/>
              <a:buAutoNum type="arabicPeriod" startAt="8"/>
            </a:pPr>
            <a:r>
              <a:rPr lang="ru-RU" sz="2000" dirty="0" err="1">
                <a:solidFill>
                  <a:srgbClr val="000000"/>
                </a:solidFill>
              </a:rPr>
              <a:t>Грани.РУ</a:t>
            </a:r>
            <a:r>
              <a:rPr lang="ru-RU" sz="2000" dirty="0">
                <a:solidFill>
                  <a:srgbClr val="000000"/>
                </a:solidFill>
              </a:rPr>
              <a:t> Математики научились моделировать снежинки.</a:t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  <a:hlinkClick r:id="rId6"/>
              </a:rPr>
              <a:t>http://grani.ru/Society/Science/m.132495.html</a:t>
            </a:r>
            <a:endParaRPr lang="ru-RU" sz="2000" dirty="0">
              <a:solidFill>
                <a:srgbClr val="000000"/>
              </a:solidFill>
            </a:endParaRPr>
          </a:p>
          <a:p>
            <a:pPr marL="914400" lvl="1" indent="-457200">
              <a:buFont typeface="+mj-lt"/>
              <a:buAutoNum type="arabicPeriod" startAt="8"/>
            </a:pPr>
            <a:r>
              <a:rPr lang="ru-RU" sz="2000" dirty="0">
                <a:solidFill>
                  <a:srgbClr val="000000"/>
                </a:solidFill>
              </a:rPr>
              <a:t>Фракталы</a:t>
            </a:r>
            <a:r>
              <a:rPr lang="ru-RU" sz="2000" dirty="0" smtClean="0">
                <a:solidFill>
                  <a:srgbClr val="000000"/>
                </a:solidFill>
              </a:rPr>
              <a:t>. </a:t>
            </a:r>
            <a:r>
              <a:rPr lang="ru-RU" sz="2000" dirty="0">
                <a:solidFill>
                  <a:srgbClr val="000000"/>
                </a:solidFill>
              </a:rPr>
              <a:t/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 smtClean="0">
                <a:solidFill>
                  <a:srgbClr val="000000"/>
                </a:solidFill>
                <a:hlinkClick r:id="rId7"/>
              </a:rPr>
              <a:t>http://www.scribd.com/doc/3145393/%D0%A4%D1%80%D0%B0%D0%BA%D1%82%D0%B0%D0%BB%D1%8B</a:t>
            </a:r>
            <a:endParaRPr lang="ru-RU" sz="2000" dirty="0">
              <a:solidFill>
                <a:srgbClr val="000000"/>
              </a:solidFill>
            </a:endParaRPr>
          </a:p>
          <a:p>
            <a:pPr marL="914400" lvl="1" indent="-457200">
              <a:buFont typeface="+mj-lt"/>
              <a:buAutoNum type="arabicPeriod" startAt="8"/>
            </a:pPr>
            <a:r>
              <a:rPr lang="ru-RU" sz="2000" dirty="0" smtClean="0">
                <a:solidFill>
                  <a:srgbClr val="000000"/>
                </a:solidFill>
              </a:rPr>
              <a:t>Золотое сечение в строении снежинок.</a:t>
            </a:r>
            <a:br>
              <a:rPr lang="ru-RU" sz="2000" dirty="0" smtClean="0">
                <a:solidFill>
                  <a:srgbClr val="000000"/>
                </a:solidFill>
              </a:rPr>
            </a:br>
            <a:r>
              <a:rPr lang="ru-RU" sz="2000" dirty="0" smtClean="0">
                <a:solidFill>
                  <a:srgbClr val="000000"/>
                </a:solidFill>
                <a:hlinkClick r:id="rId8"/>
              </a:rPr>
              <a:t>http://video.mail.ru/mail/myaisha/1199/1203.html</a:t>
            </a:r>
            <a:endParaRPr lang="ru-RU" sz="2000" dirty="0" smtClean="0">
              <a:solidFill>
                <a:srgbClr val="000000"/>
              </a:solidFill>
            </a:endParaRPr>
          </a:p>
          <a:p>
            <a:pPr marL="914400" lvl="1" indent="-457200">
              <a:buFont typeface="+mj-lt"/>
              <a:buAutoNum type="arabicPeriod" startAt="8"/>
            </a:pPr>
            <a:r>
              <a:rPr lang="ru-RU" sz="2000" dirty="0" smtClean="0">
                <a:solidFill>
                  <a:srgbClr val="000000"/>
                </a:solidFill>
              </a:rPr>
              <a:t>Снежинки </a:t>
            </a:r>
            <a:r>
              <a:rPr lang="ru-RU" sz="2000" dirty="0">
                <a:solidFill>
                  <a:srgbClr val="000000"/>
                </a:solidFill>
              </a:rPr>
              <a:t>– видео. </a:t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  <a:hlinkClick r:id="rId9"/>
              </a:rPr>
              <a:t>http://video.mail.ru/mail/jalvitsa/1227/1265.html</a:t>
            </a: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46938" y="260648"/>
            <a:ext cx="39405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Monotype Corsiva" pitchFamily="66" charset="0"/>
              </a:rPr>
              <a:t>Список источников информации</a:t>
            </a:r>
          </a:p>
        </p:txBody>
      </p:sp>
      <p:sp>
        <p:nvSpPr>
          <p:cNvPr id="3" name="Стрелка влево 2">
            <a:hlinkClick r:id="rId10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84298" y="5928966"/>
            <a:ext cx="26597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Спасибо за внимание)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Январь 2014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Прямоугольник 3"/>
          <p:cNvSpPr>
            <a:spLocks noChangeArrowheads="1"/>
          </p:cNvSpPr>
          <p:nvPr/>
        </p:nvSpPr>
        <p:spPr bwMode="auto">
          <a:xfrm>
            <a:off x="269875" y="188640"/>
            <a:ext cx="8712200" cy="60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4" algn="ctr"/>
            <a:r>
              <a:rPr lang="ru-RU" sz="2400" b="1" dirty="0">
                <a:latin typeface="Monotype Corsiva" pitchFamily="66" charset="0"/>
              </a:rPr>
              <a:t>Введение</a:t>
            </a:r>
          </a:p>
          <a:p>
            <a:pPr algn="just"/>
            <a:r>
              <a:rPr lang="ru-RU" dirty="0" smtClean="0"/>
              <a:t>«</a:t>
            </a:r>
            <a:r>
              <a:rPr lang="ru-RU" dirty="0"/>
              <a:t>Поскольку мне доподлинно известно, сколь сильно ты любишь Ничто, то нетрудно догадаться, что любой дар будет для тебя тем приятнее и желаннее, чем сильнее он будет походить на Ничто…&lt;…&gt;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Погруженный в подобного рода размышления, я перехожу мост… И тут мне подворачивается удобный случай: водяные пары, сгустившись от холода в снег, выпадают снежинками на мою одежду, все, как одна, шестиугольными, с пушистыми лучами. Вот вещь, которая меньше любой капли, имеет форму, может служить долгожданным новогодним подарком любителю. &lt;…&gt;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Ее необходимо поскорее передать моему покровителю, пока мой крохотный подарок еще тверд и не обратился в Ничто под действием тепла, исходящего от тела. &lt;…&gt;</a:t>
            </a:r>
          </a:p>
          <a:p>
            <a:pPr algn="just"/>
            <a:r>
              <a:rPr lang="ru-RU" dirty="0"/>
              <a:t>Итак, прими сей дар, который очень походит на Ничто, и сделай серьезную мину, а если ты благоразумен, то затаи дыхание, чтобы не оказалось, что ты и впрямь получаешь Ничто. Подобно Сократу, я вынужден говорить о блошиных прыжках: о том, почему снежинки, прежде чем сбиться в крупные хлопья, падают шестиугольниками и пушистыми, как перышки с шестью лучами.»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Из трактата Иоганна Кеплера</a:t>
            </a:r>
          </a:p>
          <a:p>
            <a:pPr algn="just"/>
            <a:r>
              <a:rPr lang="ru-RU" dirty="0"/>
              <a:t> </a:t>
            </a:r>
            <a:r>
              <a:rPr lang="ru-RU" b="1" dirty="0"/>
              <a:t>«НОВОГОДНИЙ ПОДАРОК или О ШЕСТИУГОЛЬНЫХ СНЕЖИНКАХ</a:t>
            </a:r>
            <a:r>
              <a:rPr lang="ru-RU" b="1" dirty="0" smtClean="0"/>
              <a:t>» </a:t>
            </a:r>
            <a:r>
              <a:rPr lang="en-US" b="1" dirty="0" smtClean="0">
                <a:hlinkClick r:id="rId3" action="ppaction://hlinksldjump"/>
              </a:rPr>
              <a:t>[1]</a:t>
            </a:r>
            <a:endParaRPr lang="ru-RU" b="1" dirty="0"/>
          </a:p>
        </p:txBody>
      </p:sp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4613" y="-14288"/>
            <a:ext cx="9236076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Прямоугольник 3"/>
          <p:cNvSpPr>
            <a:spLocks noChangeArrowheads="1"/>
          </p:cNvSpPr>
          <p:nvPr/>
        </p:nvSpPr>
        <p:spPr bwMode="auto">
          <a:xfrm>
            <a:off x="441325" y="765175"/>
            <a:ext cx="8712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/>
          </a:p>
        </p:txBody>
      </p:sp>
      <p:sp>
        <p:nvSpPr>
          <p:cNvPr id="4100" name="Прямоугольник 2"/>
          <p:cNvSpPr>
            <a:spLocks noChangeArrowheads="1"/>
          </p:cNvSpPr>
          <p:nvPr/>
        </p:nvSpPr>
        <p:spPr bwMode="auto">
          <a:xfrm>
            <a:off x="2592652" y="585256"/>
            <a:ext cx="5833342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dirty="0"/>
          </a:p>
          <a:p>
            <a:pPr algn="just"/>
            <a:r>
              <a:rPr lang="ru-RU" sz="1400" dirty="0"/>
              <a:t>	</a:t>
            </a:r>
            <a:r>
              <a:rPr lang="ru-RU" sz="2000" dirty="0"/>
              <a:t>Астроном Иоганн Кеплер в 1611 году издал научный трактат «О шестиугольных снежинках», в котором подверг чудеса природы рассмотрению со стороны жёсткой геометрии.     </a:t>
            </a:r>
          </a:p>
          <a:p>
            <a:pPr algn="just"/>
            <a:r>
              <a:rPr lang="ru-RU" sz="2000" dirty="0"/>
              <a:t>Многие ученые пытались ответить на </a:t>
            </a:r>
            <a:r>
              <a:rPr lang="ru-RU" sz="2000" dirty="0" smtClean="0"/>
              <a:t>вопрос</a:t>
            </a:r>
            <a:r>
              <a:rPr lang="ru-RU" sz="2000" dirty="0"/>
              <a:t>: «Почему снежинки имеют шестиугольную форму?»  Им на помощь приходила даже рентгеновская техника, но точного объяснения нет и сегодня</a:t>
            </a:r>
            <a:r>
              <a:rPr lang="ru-RU" sz="2000" dirty="0" smtClean="0"/>
              <a:t>.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85" y="952773"/>
            <a:ext cx="2161779" cy="2764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Прямоугольник 4"/>
          <p:cNvSpPr>
            <a:spLocks noChangeArrowheads="1"/>
          </p:cNvSpPr>
          <p:nvPr/>
        </p:nvSpPr>
        <p:spPr bwMode="auto">
          <a:xfrm>
            <a:off x="2581364" y="251759"/>
            <a:ext cx="4281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Monotype Corsiva" pitchFamily="66" charset="0"/>
              </a:rPr>
              <a:t>Из истории исследования снежинок</a:t>
            </a:r>
          </a:p>
        </p:txBody>
      </p:sp>
      <p:sp>
        <p:nvSpPr>
          <p:cNvPr id="4103" name="Прямоугольник 5"/>
          <p:cNvSpPr>
            <a:spLocks noChangeArrowheads="1"/>
          </p:cNvSpPr>
          <p:nvPr/>
        </p:nvSpPr>
        <p:spPr bwMode="auto">
          <a:xfrm>
            <a:off x="179512" y="3663022"/>
            <a:ext cx="6214441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	  В 1635 году формой снежинок заинтересовался французский философ, математик и естествоиспытатель Рене Декарт, написавший этюд, включённый им впоследствии в научный </a:t>
            </a:r>
            <a:r>
              <a:rPr lang="ru-RU" sz="2000" dirty="0" smtClean="0"/>
              <a:t>труд  </a:t>
            </a:r>
            <a:r>
              <a:rPr lang="ru-RU" sz="2000" dirty="0"/>
              <a:t>«Опыт о метеорах» или просто «Метеоры». Он первым в истории  занялся описанием видов снежинок, разглядывая их невооруженным глазом, а также сделал вывод о том, что не бывает двух абсолютно одинаковых снежинок. 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944" y="3361593"/>
            <a:ext cx="2354591" cy="27648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Стрелка влево 12">
            <a:hlinkClick r:id="rId5" action="ppaction://hlinksldjump"/>
          </p:cNvPr>
          <p:cNvSpPr/>
          <p:nvPr/>
        </p:nvSpPr>
        <p:spPr>
          <a:xfrm>
            <a:off x="0" y="6441827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4613" y="0"/>
            <a:ext cx="9236076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Прямоугольник 3"/>
          <p:cNvSpPr>
            <a:spLocks noChangeArrowheads="1"/>
          </p:cNvSpPr>
          <p:nvPr/>
        </p:nvSpPr>
        <p:spPr bwMode="auto">
          <a:xfrm>
            <a:off x="441325" y="765175"/>
            <a:ext cx="8712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/>
          </a:p>
        </p:txBody>
      </p:sp>
      <p:sp>
        <p:nvSpPr>
          <p:cNvPr id="4102" name="Прямоугольник 4"/>
          <p:cNvSpPr>
            <a:spLocks noChangeArrowheads="1"/>
          </p:cNvSpPr>
          <p:nvPr/>
        </p:nvSpPr>
        <p:spPr bwMode="auto">
          <a:xfrm>
            <a:off x="2656454" y="188640"/>
            <a:ext cx="4281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Monotype Corsiva" pitchFamily="66" charset="0"/>
              </a:rPr>
              <a:t>Из истории исследования снежинок</a:t>
            </a:r>
          </a:p>
        </p:txBody>
      </p:sp>
      <p:sp>
        <p:nvSpPr>
          <p:cNvPr id="4105" name="Прямоугольник 6"/>
          <p:cNvSpPr>
            <a:spLocks noChangeArrowheads="1"/>
          </p:cNvSpPr>
          <p:nvPr/>
        </p:nvSpPr>
        <p:spPr bwMode="auto">
          <a:xfrm>
            <a:off x="3250208" y="966694"/>
            <a:ext cx="258643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В </a:t>
            </a:r>
            <a:r>
              <a:rPr lang="ru-RU" sz="2000" dirty="0"/>
              <a:t>1665 г. Роберт Хук рассматривал снежинки уже под микроскопом, оставив нам свои зарисовки. 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33" y="710034"/>
            <a:ext cx="2388505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107" name="Прямоугольник 7"/>
          <p:cNvSpPr>
            <a:spLocks noChangeArrowheads="1"/>
          </p:cNvSpPr>
          <p:nvPr/>
        </p:nvSpPr>
        <p:spPr bwMode="auto">
          <a:xfrm>
            <a:off x="72636" y="3842471"/>
            <a:ext cx="707494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/>
              <a:t>	В 1885 году, после множества проб и ошибок</a:t>
            </a:r>
            <a:r>
              <a:rPr lang="ru-RU" sz="2000" dirty="0" smtClean="0"/>
              <a:t>,</a:t>
            </a:r>
          </a:p>
          <a:p>
            <a:r>
              <a:rPr lang="ru-RU" sz="2000" dirty="0" smtClean="0"/>
              <a:t>американский </a:t>
            </a:r>
            <a:r>
              <a:rPr lang="ru-RU" sz="2000" dirty="0"/>
              <a:t>фермер </a:t>
            </a:r>
            <a:r>
              <a:rPr lang="ru-RU" sz="2000" dirty="0" err="1"/>
              <a:t>Wilson</a:t>
            </a:r>
            <a:r>
              <a:rPr lang="ru-RU" sz="2000" dirty="0"/>
              <a:t> A. </a:t>
            </a:r>
            <a:r>
              <a:rPr lang="ru-RU" sz="2000" dirty="0" err="1"/>
              <a:t>Bentley</a:t>
            </a:r>
            <a:r>
              <a:rPr lang="ru-RU" sz="2000" dirty="0"/>
              <a:t> по </a:t>
            </a:r>
            <a:r>
              <a:rPr lang="ru-RU" sz="2000" dirty="0" smtClean="0"/>
              <a:t>прозвищу</a:t>
            </a:r>
            <a:br>
              <a:rPr lang="ru-RU" sz="2000" dirty="0" smtClean="0"/>
            </a:br>
            <a:r>
              <a:rPr lang="ru-RU" sz="2000" dirty="0" smtClean="0"/>
              <a:t>«</a:t>
            </a:r>
            <a:r>
              <a:rPr lang="ru-RU" sz="2000" dirty="0"/>
              <a:t>Снежинка» получил первую удачную фотографию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снежинки </a:t>
            </a:r>
            <a:r>
              <a:rPr lang="ru-RU" sz="2000" dirty="0"/>
              <a:t>под микроскопом. Он занимался этим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сорок </a:t>
            </a:r>
            <a:r>
              <a:rPr lang="ru-RU" sz="2000" dirty="0"/>
              <a:t>шесть лет, сделав более 5000 уникальных снимков.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/>
              <a:t>На основе его работ было доказано, что не существует двух абсолютно одинаковых снежинок . В 1931 году вышла его знаменитая книга "Снежные кристаллы". 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386" y="2186198"/>
            <a:ext cx="2935614" cy="267193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3" name="Стрелка влево 12">
            <a:hlinkClick r:id="rId5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497819" y="6442948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19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Прямоугольник 1"/>
          <p:cNvSpPr>
            <a:spLocks noChangeArrowheads="1"/>
          </p:cNvSpPr>
          <p:nvPr/>
        </p:nvSpPr>
        <p:spPr bwMode="auto">
          <a:xfrm>
            <a:off x="835" y="794169"/>
            <a:ext cx="69119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dirty="0"/>
              <a:t>	В 1887-м году в Санкт-Петербурге действительным членом Русского географического Общества бароном Николаем Васильевичем </a:t>
            </a:r>
            <a:r>
              <a:rPr lang="ru-RU" sz="2000" dirty="0" err="1"/>
              <a:t>Каульбарсом</a:t>
            </a:r>
            <a:r>
              <a:rPr lang="ru-RU" sz="2000" dirty="0"/>
              <a:t> впервые были обнаружены снежинки довольно необычной формы.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3" y="460375"/>
            <a:ext cx="1896436" cy="186791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124" name="Picture 4" descr="C:\Users\Admin.BLUGA\Desktop\____\histori_clip_image0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49080"/>
            <a:ext cx="3456384" cy="2381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2565965" y="61267"/>
            <a:ext cx="4281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Monotype Corsiva" pitchFamily="66" charset="0"/>
              </a:rPr>
              <a:t>Из истории исследования снежинок</a:t>
            </a:r>
          </a:p>
        </p:txBody>
      </p:sp>
      <p:sp>
        <p:nvSpPr>
          <p:cNvPr id="5125" name="Прямоугольник 2"/>
          <p:cNvSpPr>
            <a:spLocks noChangeArrowheads="1"/>
          </p:cNvSpPr>
          <p:nvPr/>
        </p:nvSpPr>
        <p:spPr bwMode="auto">
          <a:xfrm>
            <a:off x="188912" y="1841242"/>
            <a:ext cx="8874125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000" dirty="0"/>
          </a:p>
          <a:p>
            <a:pPr algn="just"/>
            <a:r>
              <a:rPr lang="ru-RU" sz="2000" dirty="0"/>
              <a:t>	Систематическим изучением кристаллов занялся в 1932 году физик-ядерщик   </a:t>
            </a:r>
            <a:r>
              <a:rPr lang="ru-RU" sz="2000" dirty="0" err="1"/>
              <a:t>Укихиро</a:t>
            </a:r>
            <a:r>
              <a:rPr lang="ru-RU" sz="2000" dirty="0"/>
              <a:t> </a:t>
            </a:r>
            <a:r>
              <a:rPr lang="ru-RU" sz="2000" dirty="0" err="1"/>
              <a:t>Накайя</a:t>
            </a:r>
            <a:r>
              <a:rPr lang="ru-RU" sz="2000" dirty="0"/>
              <a:t>. Профессор Университета в Хоккайдо много лет наблюдал снежинки в природных условиях, классифицировал, фотографировал, составлял каталоги. Ученый впервые предположил, что величина и форма снежинок зависят от температуры воздуха и содержания </a:t>
            </a:r>
            <a:r>
              <a:rPr lang="ru-RU" sz="2000" dirty="0" smtClean="0"/>
              <a:t>влаги</a:t>
            </a:r>
            <a:r>
              <a:rPr lang="ru-RU" sz="2000" dirty="0"/>
              <a:t>, и </a:t>
            </a:r>
            <a:r>
              <a:rPr lang="ru-RU" sz="2000" dirty="0" smtClean="0"/>
              <a:t>подтвердил </a:t>
            </a:r>
            <a:r>
              <a:rPr lang="ru-RU" sz="2000" dirty="0"/>
              <a:t>эту гипотезу </a:t>
            </a:r>
            <a:r>
              <a:rPr lang="ru-RU" sz="2000" dirty="0" err="1" smtClean="0"/>
              <a:t>эспериментально</a:t>
            </a:r>
            <a:r>
              <a:rPr lang="ru-RU" sz="2000" dirty="0" smtClean="0"/>
              <a:t>.  </a:t>
            </a:r>
            <a:r>
              <a:rPr lang="ru-RU" sz="2000" dirty="0"/>
              <a:t>В Японии в </a:t>
            </a:r>
            <a:r>
              <a:rPr lang="ru-RU" sz="2000" dirty="0" smtClean="0"/>
              <a:t>городе </a:t>
            </a:r>
            <a:r>
              <a:rPr lang="ru-RU" sz="2000" dirty="0" err="1"/>
              <a:t>Кага</a:t>
            </a:r>
            <a:r>
              <a:rPr lang="ru-RU" sz="2000" dirty="0"/>
              <a:t> </a:t>
            </a:r>
            <a:r>
              <a:rPr lang="ru-RU" sz="2000" dirty="0" smtClean="0"/>
              <a:t>				существует </a:t>
            </a:r>
            <a:r>
              <a:rPr lang="ru-RU" sz="2000" dirty="0"/>
              <a:t>Музей </a:t>
            </a:r>
            <a:r>
              <a:rPr lang="ru-RU" sz="2000" dirty="0" smtClean="0"/>
              <a:t>снега </a:t>
            </a:r>
            <a:r>
              <a:rPr lang="ru-RU" sz="2000" dirty="0"/>
              <a:t>и льда </a:t>
            </a:r>
            <a:r>
              <a:rPr lang="ru-RU" sz="2000" dirty="0" smtClean="0"/>
              <a:t>имени 					</a:t>
            </a:r>
            <a:r>
              <a:rPr lang="ru-RU" sz="2000" dirty="0" err="1" smtClean="0"/>
              <a:t>Укихиро</a:t>
            </a:r>
            <a:r>
              <a:rPr lang="ru-RU" sz="2000" dirty="0" smtClean="0"/>
              <a:t> </a:t>
            </a:r>
            <a:r>
              <a:rPr lang="ru-RU" sz="2000" dirty="0" err="1"/>
              <a:t>Накайя</a:t>
            </a:r>
            <a:r>
              <a:rPr lang="ru-RU" sz="2000" dirty="0"/>
              <a:t>, в котором </a:t>
            </a:r>
            <a:r>
              <a:rPr lang="ru-RU" sz="2000" dirty="0" smtClean="0"/>
              <a:t>хранятся первые 				снимки </a:t>
            </a:r>
            <a:r>
              <a:rPr lang="ru-RU" sz="2000" dirty="0"/>
              <a:t>и машина для получения </a:t>
            </a:r>
            <a:r>
              <a:rPr lang="ru-RU" sz="2000" dirty="0" smtClean="0"/>
              <a:t>	снежинок</a:t>
            </a:r>
            <a:r>
              <a:rPr lang="ru-RU" sz="2000" dirty="0"/>
              <a:t>. </a:t>
            </a:r>
            <a:r>
              <a:rPr lang="ru-RU" sz="2000" dirty="0" smtClean="0"/>
              <a:t>				Музей </a:t>
            </a:r>
            <a:r>
              <a:rPr lang="ru-RU" sz="2000" dirty="0"/>
              <a:t>символично выстроен в виде </a:t>
            </a:r>
            <a:r>
              <a:rPr lang="ru-RU" sz="2000" dirty="0" smtClean="0"/>
              <a:t>трех 					шестиугольников. </a:t>
            </a:r>
            <a:r>
              <a:rPr lang="ru-RU" sz="2000" dirty="0" err="1" smtClean="0"/>
              <a:t>Накайа</a:t>
            </a:r>
            <a:r>
              <a:rPr lang="ru-RU" sz="2000" dirty="0" smtClean="0"/>
              <a:t> </a:t>
            </a:r>
            <a:r>
              <a:rPr lang="ru-RU" sz="2000" dirty="0"/>
              <a:t>выделил среди </a:t>
            </a:r>
            <a:r>
              <a:rPr lang="ru-RU" sz="2000" dirty="0" smtClean="0"/>
              <a:t>					снежинок 41 </a:t>
            </a:r>
            <a:r>
              <a:rPr lang="ru-RU" sz="2000" dirty="0"/>
              <a:t>индивидуальный </a:t>
            </a:r>
            <a:r>
              <a:rPr lang="ru-RU" sz="2000" dirty="0" smtClean="0"/>
              <a:t>тип</a:t>
            </a:r>
            <a:r>
              <a:rPr lang="ru-RU" sz="2000" dirty="0"/>
              <a:t>, а </a:t>
            </a:r>
            <a:r>
              <a:rPr lang="ru-RU" sz="2000" dirty="0" smtClean="0"/>
              <a:t>					метеорологи </a:t>
            </a:r>
            <a:r>
              <a:rPr lang="ru-RU" sz="2000" dirty="0"/>
              <a:t>С. </a:t>
            </a:r>
            <a:r>
              <a:rPr lang="ru-RU" sz="2000" dirty="0" err="1"/>
              <a:t>Магано</a:t>
            </a:r>
            <a:r>
              <a:rPr lang="ru-RU" sz="2000" dirty="0"/>
              <a:t> и Сю Ли в 1966 </a:t>
            </a:r>
            <a:r>
              <a:rPr lang="ru-RU" sz="2000" dirty="0" smtClean="0"/>
              <a:t>					году </a:t>
            </a:r>
            <a:r>
              <a:rPr lang="ru-RU" sz="2000" dirty="0"/>
              <a:t>описали уже 80 типов кристаллов.</a:t>
            </a:r>
          </a:p>
        </p:txBody>
      </p:sp>
      <p:sp>
        <p:nvSpPr>
          <p:cNvPr id="9" name="Стрелка влево 8">
            <a:hlinkClick r:id="rId5" action="ppaction://hlinksldjump"/>
          </p:cNvPr>
          <p:cNvSpPr/>
          <p:nvPr/>
        </p:nvSpPr>
        <p:spPr>
          <a:xfrm>
            <a:off x="935596" y="6314679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684541" y="6538583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Прямоугольник 4"/>
          <p:cNvSpPr>
            <a:spLocks noChangeArrowheads="1"/>
          </p:cNvSpPr>
          <p:nvPr/>
        </p:nvSpPr>
        <p:spPr bwMode="auto">
          <a:xfrm>
            <a:off x="638500" y="764704"/>
            <a:ext cx="825398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	Наши современники, американские исследователи - профессор математики Янко </a:t>
            </a:r>
            <a:r>
              <a:rPr lang="ru-RU" sz="2000" dirty="0" err="1"/>
              <a:t>Гравнер</a:t>
            </a:r>
            <a:r>
              <a:rPr lang="ru-RU" sz="2000" dirty="0"/>
              <a:t>  из Калифорнийского университета в Дэвисе и Дэвид </a:t>
            </a:r>
            <a:r>
              <a:rPr lang="ru-RU" sz="2000" dirty="0" err="1"/>
              <a:t>Гриффит</a:t>
            </a:r>
            <a:r>
              <a:rPr lang="ru-RU" sz="2000" dirty="0"/>
              <a:t> из Университета Висконсина-Мэдисона - с помощью компьютера научились достоверно моделировать образование реальных  снежинок - то есть они решили наконец задачу, которая до сих пор не поддавалась всем усилиям ученых. Такие </a:t>
            </a:r>
            <a:r>
              <a:rPr lang="ru-RU" sz="2000" dirty="0" smtClean="0"/>
              <a:t>смоделированные </a:t>
            </a:r>
            <a:r>
              <a:rPr lang="ru-RU" sz="2000" dirty="0"/>
              <a:t>снежинки получили наименование "снежных фальшивок", </a:t>
            </a:r>
            <a:r>
              <a:rPr lang="ru-RU" sz="2000" dirty="0" err="1"/>
              <a:t>псевдоснежинок</a:t>
            </a:r>
            <a:r>
              <a:rPr lang="ru-RU" sz="2000" dirty="0"/>
              <a:t> - </a:t>
            </a:r>
            <a:r>
              <a:rPr lang="ru-RU" sz="2000" dirty="0" err="1"/>
              <a:t>snowfakes</a:t>
            </a:r>
            <a:r>
              <a:rPr lang="ru-RU" sz="2000" dirty="0"/>
              <a:t> </a:t>
            </a:r>
            <a:r>
              <a:rPr lang="ru-RU" sz="2000" dirty="0" smtClean="0"/>
              <a:t>(игра </a:t>
            </a:r>
            <a:r>
              <a:rPr lang="ru-RU" sz="2000" dirty="0"/>
              <a:t>слов, ведь снежинки </a:t>
            </a:r>
            <a:r>
              <a:rPr lang="ru-RU" sz="2000" dirty="0" smtClean="0"/>
              <a:t>по-английски </a:t>
            </a:r>
            <a:r>
              <a:rPr lang="ru-RU" sz="2000" dirty="0"/>
              <a:t>'</a:t>
            </a:r>
            <a:r>
              <a:rPr lang="ru-RU" sz="2000" dirty="0" err="1"/>
              <a:t>snowflakes</a:t>
            </a:r>
            <a:r>
              <a:rPr lang="ru-RU" sz="2000" dirty="0"/>
              <a:t>'). </a:t>
            </a:r>
            <a:r>
              <a:rPr lang="en-US" sz="2000" dirty="0" smtClean="0">
                <a:hlinkClick r:id="rId3" action="ppaction://hlinksldjump"/>
              </a:rPr>
              <a:t>[11]</a:t>
            </a:r>
            <a:endParaRPr lang="ru-RU" sz="2000" dirty="0"/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2928938" y="260350"/>
            <a:ext cx="4281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latin typeface="Monotype Corsiva" pitchFamily="66" charset="0"/>
              </a:rPr>
              <a:t>Из истории исследования снежинок</a:t>
            </a:r>
          </a:p>
        </p:txBody>
      </p:sp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355254" y="3284984"/>
            <a:ext cx="882047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	В 1951 году Международная комиссия по снегу и льду приняла </a:t>
            </a:r>
            <a:r>
              <a:rPr lang="ru-RU" sz="2000" dirty="0" smtClean="0"/>
              <a:t>классификацию </a:t>
            </a:r>
            <a:r>
              <a:rPr lang="ru-RU" sz="2000" dirty="0"/>
              <a:t>твёрдых осадков. Согласно этой системе,  существует семь основных видов снежинок</a:t>
            </a:r>
            <a:r>
              <a:rPr lang="ru-RU" sz="2000" dirty="0" smtClean="0"/>
              <a:t>:</a:t>
            </a:r>
          </a:p>
          <a:p>
            <a:pPr algn="just"/>
            <a:r>
              <a:rPr lang="ru-RU" sz="2000" dirty="0" smtClean="0"/>
              <a:t> * Пластинки</a:t>
            </a:r>
          </a:p>
          <a:p>
            <a:pPr algn="just"/>
            <a:r>
              <a:rPr lang="ru-RU" sz="2000" dirty="0" smtClean="0"/>
              <a:t> *  Звездчатые кристаллы</a:t>
            </a:r>
          </a:p>
          <a:p>
            <a:pPr algn="just"/>
            <a:r>
              <a:rPr lang="ru-RU" sz="2000" dirty="0" smtClean="0"/>
              <a:t> * Столбцы (или колонны)</a:t>
            </a:r>
          </a:p>
          <a:p>
            <a:pPr algn="just"/>
            <a:r>
              <a:rPr lang="ru-RU" sz="2000" dirty="0" smtClean="0"/>
              <a:t> * Иглы</a:t>
            </a:r>
          </a:p>
          <a:p>
            <a:pPr algn="just"/>
            <a:r>
              <a:rPr lang="ru-RU" sz="2000" dirty="0" smtClean="0"/>
              <a:t> *Пространственные </a:t>
            </a:r>
            <a:r>
              <a:rPr lang="ru-RU" sz="2000" dirty="0"/>
              <a:t>дендриты</a:t>
            </a:r>
          </a:p>
          <a:p>
            <a:pPr algn="just"/>
            <a:r>
              <a:rPr lang="ru-RU" sz="2000" dirty="0"/>
              <a:t> *  Столбцы с наконечником</a:t>
            </a:r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*  </a:t>
            </a:r>
            <a:r>
              <a:rPr lang="ru-RU" sz="2000" dirty="0"/>
              <a:t>Неправильные формы</a:t>
            </a:r>
          </a:p>
          <a:p>
            <a:pPr lvl="4"/>
            <a:endParaRPr lang="ru-RU" sz="2000" dirty="0"/>
          </a:p>
        </p:txBody>
      </p:sp>
      <p:pic>
        <p:nvPicPr>
          <p:cNvPr id="10" name="Рисунок 9" descr="klass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4139952" y="3911399"/>
            <a:ext cx="4608511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трелка влево 10">
            <a:hlinkClick r:id="rId5" action="ppaction://hlinksldjump"/>
          </p:cNvPr>
          <p:cNvSpPr/>
          <p:nvPr/>
        </p:nvSpPr>
        <p:spPr>
          <a:xfrm>
            <a:off x="211560" y="6425952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775848" y="6550960"/>
            <a:ext cx="1368152" cy="216024"/>
          </a:xfrm>
          <a:prstGeom prst="actionButtonForwardNex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81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C:\Users\Admin.BLUGA\Desktop\____\111111111111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Прямоугольник 1"/>
          <p:cNvSpPr>
            <a:spLocks noChangeArrowheads="1"/>
          </p:cNvSpPr>
          <p:nvPr/>
        </p:nvSpPr>
        <p:spPr bwMode="auto">
          <a:xfrm>
            <a:off x="361294" y="193911"/>
            <a:ext cx="8529362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latin typeface="Monotype Corsiva" pitchFamily="66" charset="0"/>
              </a:rPr>
              <a:t>    </a:t>
            </a:r>
            <a:r>
              <a:rPr lang="ru-RU" sz="2400" b="1" dirty="0">
                <a:latin typeface="Monotype Corsiva" pitchFamily="66" charset="0"/>
              </a:rPr>
              <a:t>Интересное о снежинках</a:t>
            </a:r>
          </a:p>
          <a:p>
            <a:pPr marL="342900" indent="-342900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 smtClean="0"/>
              <a:t>            </a:t>
            </a:r>
            <a:r>
              <a:rPr lang="ru-RU" sz="2000" dirty="0"/>
              <a:t>Снежинки состоят на 95% из воздуха, что обуславливает низкую плотность и сравнительно медленную скорость падения (</a:t>
            </a:r>
            <a:r>
              <a:rPr lang="ru-RU" sz="2000" dirty="0" smtClean="0"/>
              <a:t>0,9 км/ч).</a:t>
            </a:r>
            <a:endParaRPr lang="ru-RU" sz="2000" dirty="0"/>
          </a:p>
          <a:p>
            <a:pPr marL="342900" indent="-34290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/>
              <a:t>            Основа для формирования снежинки, её крошечное ядро — это ледяные или инородные пылинки в тучах. Молекулы воды, хаотично перемещающиеся в виде водяного пара, проходят через облака, то вместе с температурой они теряют и скорость. Все больше и больше шестиугольных молекул воды присоединяется к растущей снежинке в определенных местах, придавая ей отчетливую форму. При этом выпуклые участки снежинки растут быстрее. Так, из первоначально шестигранной пластинки вырастает </a:t>
            </a:r>
            <a:r>
              <a:rPr lang="ru-RU" sz="2000" dirty="0" err="1"/>
              <a:t>шестилучевая</a:t>
            </a:r>
            <a:r>
              <a:rPr lang="ru-RU" sz="2000" dirty="0"/>
              <a:t> звездочка</a:t>
            </a:r>
            <a:r>
              <a:rPr lang="ru-RU" sz="2000" dirty="0" smtClean="0"/>
              <a:t>.</a:t>
            </a:r>
            <a:endParaRPr lang="ru-RU" sz="2000" dirty="0"/>
          </a:p>
          <a:p>
            <a:pPr marL="342900" indent="-34290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/>
              <a:t>            Обычно снежинки имеют около 5 миллиметров в диаметре</a:t>
            </a:r>
            <a:r>
              <a:rPr lang="ru-RU" sz="2000" dirty="0" smtClean="0"/>
              <a:t>.</a:t>
            </a:r>
            <a:endParaRPr lang="ru-RU" sz="2000" dirty="0"/>
          </a:p>
          <a:p>
            <a:pPr marL="342900" indent="-34290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/>
              <a:t>            Весит одна снежинка около миллиграмма, а очень крупные снежинки - 2 или 3 миллиграмма</a:t>
            </a:r>
            <a:r>
              <a:rPr lang="ru-RU" sz="2000" dirty="0" smtClean="0"/>
              <a:t>.</a:t>
            </a:r>
            <a:endParaRPr lang="ru-RU" sz="2000" dirty="0"/>
          </a:p>
          <a:p>
            <a:pPr marL="342900" indent="-34290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/>
              <a:t>            Самая крупная снежинка была засвидетельствована 28 января 1887 года во время снегопада в Форт-</a:t>
            </a:r>
            <a:r>
              <a:rPr lang="ru-RU" sz="2000" dirty="0" err="1"/>
              <a:t>Кео</a:t>
            </a:r>
            <a:r>
              <a:rPr lang="ru-RU" sz="2000" dirty="0"/>
              <a:t>, Монтана, США. Её диаметр составил 15 дюймов (около 38 см</a:t>
            </a:r>
            <a:r>
              <a:rPr lang="ru-RU" sz="2000" dirty="0" smtClean="0"/>
              <a:t>).</a:t>
            </a:r>
            <a:endParaRPr lang="ru-RU" sz="2000" dirty="0"/>
          </a:p>
          <a:p>
            <a:pPr marL="342900" indent="-34290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/>
              <a:t>            26 400 000 $ американские ученые потратили на выяснение того факта, что снежинки образуются непосредственно из пара, минуя стадию дождя.</a:t>
            </a:r>
          </a:p>
          <a:p>
            <a:pPr algn="just">
              <a:spcAft>
                <a:spcPts val="1000"/>
              </a:spcAft>
            </a:pPr>
            <a:endParaRPr lang="ru-RU" sz="2000" dirty="0"/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179512" y="6309320"/>
            <a:ext cx="2088232" cy="4320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СОДЕРЖАНИЮ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1775</Words>
  <Application>Microsoft Office PowerPoint</Application>
  <PresentationFormat>Экран (4:3)</PresentationFormat>
  <Paragraphs>317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Opus Day</dc:creator>
  <cp:lastModifiedBy>Lena</cp:lastModifiedBy>
  <cp:revision>75</cp:revision>
  <dcterms:created xsi:type="dcterms:W3CDTF">2013-12-26T09:25:40Z</dcterms:created>
  <dcterms:modified xsi:type="dcterms:W3CDTF">2014-01-27T21:32:15Z</dcterms:modified>
</cp:coreProperties>
</file>