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4" r:id="rId2"/>
    <p:sldId id="256" r:id="rId3"/>
    <p:sldId id="275" r:id="rId4"/>
    <p:sldId id="276" r:id="rId5"/>
    <p:sldId id="258" r:id="rId6"/>
    <p:sldId id="259" r:id="rId7"/>
    <p:sldId id="260" r:id="rId8"/>
    <p:sldId id="261" r:id="rId9"/>
    <p:sldId id="263" r:id="rId10"/>
    <p:sldId id="264" r:id="rId11"/>
    <p:sldId id="266" r:id="rId12"/>
    <p:sldId id="265" r:id="rId13"/>
    <p:sldId id="267" r:id="rId14"/>
    <p:sldId id="268" r:id="rId15"/>
    <p:sldId id="279" r:id="rId16"/>
    <p:sldId id="280" r:id="rId17"/>
    <p:sldId id="281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7239000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Candara" pitchFamily="34" charset="0"/>
              </a:rPr>
              <a:t>«</a:t>
            </a:r>
            <a:r>
              <a:rPr lang="ru-RU" sz="3200" dirty="0" smtClean="0">
                <a:latin typeface="Candara" pitchFamily="34" charset="0"/>
              </a:rPr>
              <a:t>конструкция и декор предметов народного быта»</a:t>
            </a:r>
            <a:endParaRPr lang="ru-RU" sz="3200" dirty="0"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3717032"/>
            <a:ext cx="5798840" cy="131552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dirty="0" smtClean="0">
                <a:latin typeface="Candara" pitchFamily="34" charset="0"/>
              </a:rPr>
              <a:t>   Составила: учитель изобразительного искусства и технологии ГБОУ школы № 53 </a:t>
            </a:r>
          </a:p>
          <a:p>
            <a:pPr algn="r">
              <a:buNone/>
            </a:pPr>
            <a:r>
              <a:rPr lang="ru-RU" sz="2000" dirty="0" smtClean="0">
                <a:latin typeface="Candara" pitchFamily="34" charset="0"/>
              </a:rPr>
              <a:t>Кораблева Анна Николаевна</a:t>
            </a:r>
            <a:endParaRPr lang="ru-RU" sz="2000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188640"/>
            <a:ext cx="75485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Солоница</a:t>
            </a:r>
            <a:r>
              <a:rPr lang="ru-RU" b="1" dirty="0" smtClean="0"/>
              <a:t>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Соль в старину стоила очень дорого, потому и отношение к украшению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солоницы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было особое.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50" name="Picture 6" descr="C:\Documents and Settings\Преподаватель\Рабочий стол\Дипломы Ира\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3692352" cy="1986486"/>
          </a:xfrm>
          <a:prstGeom prst="rect">
            <a:avLst/>
          </a:prstGeom>
          <a:noFill/>
        </p:spPr>
      </p:pic>
      <p:pic>
        <p:nvPicPr>
          <p:cNvPr id="6151" name="Picture 7" descr="C:\Documents and Settings\Преподаватель\Рабочий стол\Дипломы Ира\39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717032"/>
            <a:ext cx="3941168" cy="2374554"/>
          </a:xfrm>
          <a:prstGeom prst="rect">
            <a:avLst/>
          </a:prstGeom>
          <a:noFill/>
        </p:spPr>
      </p:pic>
      <p:pic>
        <p:nvPicPr>
          <p:cNvPr id="6152" name="Picture 8" descr="C:\Documents and Settings\Преподаватель\Рабочий стол\Дипломы Ира\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412776"/>
            <a:ext cx="4796069" cy="288032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283968" y="4581128"/>
            <a:ext cx="3816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На Руси известны были два типа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солониц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: на севере (в Архангельской и Вологодской губерниях) их резали в виде плывущей птицы, в Центральной России и Поволжье форма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солоницы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напоминала стульчик.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476672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Вальки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 помощи валька женщины выколачивали при стирке белье на реке.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 descr="C:\Documents and Settings\Преподаватель\Рабочий стол\Дипломы Ира\val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4416499" cy="2944333"/>
          </a:xfrm>
          <a:prstGeom prst="rect">
            <a:avLst/>
          </a:prstGeom>
          <a:noFill/>
        </p:spPr>
      </p:pic>
      <p:pic>
        <p:nvPicPr>
          <p:cNvPr id="7172" name="Picture 4" descr="C:\Documents and Settings\Преподаватель\Рабочий стол\Дипломы Ира\e78fd29eb45ac19920d2a38203c473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6"/>
            <a:ext cx="2884063" cy="40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52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857652" cy="2875332"/>
          </a:xfrm>
          <a:prstGeom prst="rect">
            <a:avLst/>
          </a:prstGeom>
          <a:noFill/>
        </p:spPr>
      </p:pic>
      <p:pic>
        <p:nvPicPr>
          <p:cNvPr id="22532" name="Picture 4" descr="28a12f9b3e4b05247e12644ddd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284984"/>
            <a:ext cx="4196969" cy="28860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95936" y="764704"/>
            <a:ext cx="381243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Рубель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 помощью этого предмета крестьянки разглаживали льняные увлажненные холсты, намотанные на скалку. 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3" descr="C:\Documents and Settings\Преподаватель\Рабочий стол\Дипломы Ира\stirka_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996952"/>
            <a:ext cx="3823320" cy="3266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51219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642918"/>
            <a:ext cx="4572000" cy="2686051"/>
          </a:xfrm>
          <a:prstGeom prst="rect">
            <a:avLst/>
          </a:prstGeom>
          <a:noFill/>
        </p:spPr>
      </p:pic>
      <p:pic>
        <p:nvPicPr>
          <p:cNvPr id="24580" name="Picture 4" descr="130199108016149_orig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2686050" cy="3790950"/>
          </a:xfrm>
          <a:prstGeom prst="rect">
            <a:avLst/>
          </a:prstGeom>
          <a:noFill/>
        </p:spPr>
      </p:pic>
      <p:pic>
        <p:nvPicPr>
          <p:cNvPr id="24582" name="Picture 6" descr="imag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149080"/>
            <a:ext cx="4219575" cy="20859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99992" y="3933056"/>
            <a:ext cx="3563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избе было немало и других предметов, которыми пользовалась крестьянская семья. Это бураки, лукошки, короба,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набирухи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для сбора ягод, сделанные из бересты и луба. 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log_entry_1072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60648"/>
            <a:ext cx="3590925" cy="2905125"/>
          </a:xfrm>
          <a:prstGeom prst="rect">
            <a:avLst/>
          </a:prstGeom>
          <a:noFill/>
        </p:spPr>
      </p:pic>
      <p:sp>
        <p:nvSpPr>
          <p:cNvPr id="25604" name="AutoShape 4" descr="%D1%80%D0%B0%D0%B7%D0%BD%D0%BE%D0%B5+(15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 descr="%D1%80%D0%B0%D0%B7%D0%BD%D0%BE%D0%B5+(1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01008"/>
            <a:ext cx="1695450" cy="2886076"/>
          </a:xfrm>
          <a:prstGeom prst="rect">
            <a:avLst/>
          </a:prstGeom>
          <a:noFill/>
        </p:spPr>
      </p:pic>
      <p:sp>
        <p:nvSpPr>
          <p:cNvPr id="25608" name="AutoShape 8" descr="350_9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0" name="Picture 10" descr="350_9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501008"/>
            <a:ext cx="1333500" cy="2876551"/>
          </a:xfrm>
          <a:prstGeom prst="rect">
            <a:avLst/>
          </a:prstGeom>
          <a:noFill/>
        </p:spPr>
      </p:pic>
      <p:pic>
        <p:nvPicPr>
          <p:cNvPr id="25612" name="Picture 12" descr="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708920"/>
            <a:ext cx="2628900" cy="343852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9512" y="332656"/>
            <a:ext cx="403244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Прялки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Неизменные спутницы крестьянских женщин. Прялку дарили на память жене, дочери, невесте. И потому ее старались украшать особенно нарядно. Прялку хранили всю жизнь и передавали как великую ценность следующему поколению.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2108040" cy="4846638"/>
          </a:xfrm>
        </p:spPr>
      </p:pic>
      <p:pic>
        <p:nvPicPr>
          <p:cNvPr id="8194" name="Picture 2" descr="C:\Documents and Settings\Преподаватель\Рабочий стол\Дипломы Ира\2e7aa7f76d3376df2bb71b953d8708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88640"/>
            <a:ext cx="2925750" cy="4451922"/>
          </a:xfrm>
          <a:prstGeom prst="rect">
            <a:avLst/>
          </a:prstGeom>
          <a:noFill/>
        </p:spPr>
      </p:pic>
      <p:pic>
        <p:nvPicPr>
          <p:cNvPr id="8196" name="Picture 4" descr="C:\Documents and Settings\Преподаватель\Рабочий стол\Дипломы Ира\7f458fef0422f8612c6916a8ad3801ee--folk-art-historical-costu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484784"/>
            <a:ext cx="2395049" cy="489654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3528" y="26064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Мезенская роспись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00" y="508518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Городецкая роспись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6136" y="26064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Пермогорская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роспись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9863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Н. М. Руднев «Натюрморт из предметов народного быта»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Руднев Н М Нат из предметов народного бы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6542961" cy="484663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4823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В. Ф. Стожаров «Братина и чеснок»</a:t>
            </a:r>
            <a:endParaRPr lang="ru-RU" sz="2800" dirty="0"/>
          </a:p>
        </p:txBody>
      </p:sp>
      <p:pic>
        <p:nvPicPr>
          <p:cNvPr id="4" name="Содержимое 3" descr="Стожаров Братина и чесн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6054569" cy="484663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4103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В. Ф. Стожаров «Натюрморт с рябиной»</a:t>
            </a:r>
            <a:endParaRPr lang="ru-RU" sz="2400" dirty="0"/>
          </a:p>
        </p:txBody>
      </p:sp>
      <p:pic>
        <p:nvPicPr>
          <p:cNvPr id="4" name="Содержимое 3" descr="В Ф Стожаров нат с ря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6639894" cy="48466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Музей деревянной архитектуры. Город </a:t>
            </a:r>
            <a:r>
              <a:rPr lang="ru-RU" dirty="0" err="1" smtClean="0"/>
              <a:t>суздаль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" name="Содержимое 10" descr="PgB6R3DkLG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484784"/>
            <a:ext cx="3521075" cy="2232248"/>
          </a:xfrm>
        </p:spPr>
      </p:pic>
      <p:pic>
        <p:nvPicPr>
          <p:cNvPr id="13" name="Содержимое 12" descr="v4zGy5j7SA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7504" y="4192258"/>
            <a:ext cx="4464496" cy="2521743"/>
          </a:xfrm>
        </p:spPr>
      </p:pic>
      <p:pic>
        <p:nvPicPr>
          <p:cNvPr id="1027" name="Picture 3" descr="C:\Documents and Settings\Преподаватель\Рабочий стол\Дипломы Ира\Суздаль\V-8QL0_596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2938" y="1988840"/>
            <a:ext cx="4527581" cy="255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064896" cy="41030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Candara" pitchFamily="34" charset="0"/>
              </a:rPr>
              <a:t>Музей </a:t>
            </a:r>
            <a:r>
              <a:rPr lang="ru-RU" sz="2000" dirty="0" err="1" smtClean="0">
                <a:latin typeface="Candara" pitchFamily="34" charset="0"/>
              </a:rPr>
              <a:t>баташевых</a:t>
            </a:r>
            <a:r>
              <a:rPr lang="ru-RU" sz="2000" dirty="0" smtClean="0">
                <a:latin typeface="Candara" pitchFamily="34" charset="0"/>
              </a:rPr>
              <a:t>. Город </a:t>
            </a:r>
            <a:r>
              <a:rPr lang="ru-RU" sz="2000" dirty="0" err="1" smtClean="0">
                <a:latin typeface="Candara" pitchFamily="34" charset="0"/>
              </a:rPr>
              <a:t>выкса</a:t>
            </a:r>
            <a:r>
              <a:rPr lang="ru-RU" sz="2000" dirty="0" smtClean="0">
                <a:latin typeface="Candara" pitchFamily="34" charset="0"/>
              </a:rPr>
              <a:t> нижегородской области.</a:t>
            </a:r>
            <a:endParaRPr lang="ru-RU" sz="2000" dirty="0">
              <a:latin typeface="Candara" pitchFamily="34" charset="0"/>
            </a:endParaRPr>
          </a:p>
        </p:txBody>
      </p:sp>
      <p:pic>
        <p:nvPicPr>
          <p:cNvPr id="5" name="Содержимое 4" descr="7lXxb2-4R1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3521075" cy="2640806"/>
          </a:xfrm>
        </p:spPr>
      </p:pic>
      <p:pic>
        <p:nvPicPr>
          <p:cNvPr id="6" name="Содержимое 5" descr="KMFChTaxmR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67944" y="692696"/>
            <a:ext cx="3521075" cy="2640806"/>
          </a:xfrm>
        </p:spPr>
      </p:pic>
      <p:pic>
        <p:nvPicPr>
          <p:cNvPr id="2050" name="Picture 2" descr="C:\Documents and Settings\Преподаватель\Рабочий стол\Дипломы Ира\Выкса\LqnW5UaGq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3647051" cy="2735288"/>
          </a:xfrm>
          <a:prstGeom prst="rect">
            <a:avLst/>
          </a:prstGeom>
          <a:noFill/>
        </p:spPr>
      </p:pic>
      <p:pic>
        <p:nvPicPr>
          <p:cNvPr id="2051" name="Picture 3" descr="C:\Documents and Settings\Преподаватель\Рабочий стол\Дипломы Ира\Выкса\NjE6Ivr7oG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573016"/>
            <a:ext cx="3719059" cy="2789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42048" cy="84235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Candara" pitchFamily="34" charset="0"/>
              </a:rPr>
              <a:t>Музей – </a:t>
            </a:r>
            <a:r>
              <a:rPr lang="ru-RU" sz="2400" dirty="0" err="1" smtClean="0">
                <a:latin typeface="Candara" pitchFamily="34" charset="0"/>
              </a:rPr>
              <a:t>УСАдьба</a:t>
            </a:r>
            <a:r>
              <a:rPr lang="ru-RU" sz="2400" dirty="0" smtClean="0">
                <a:latin typeface="Candara" pitchFamily="34" charset="0"/>
              </a:rPr>
              <a:t> А. В. Суворова в селе </a:t>
            </a:r>
            <a:r>
              <a:rPr lang="ru-RU" sz="2400" dirty="0" err="1" smtClean="0">
                <a:latin typeface="Candara" pitchFamily="34" charset="0"/>
              </a:rPr>
              <a:t>кончанское</a:t>
            </a:r>
            <a:r>
              <a:rPr lang="ru-RU" sz="2400" dirty="0" smtClean="0">
                <a:latin typeface="Candara" pitchFamily="34" charset="0"/>
              </a:rPr>
              <a:t> новгородской области</a:t>
            </a:r>
            <a:endParaRPr lang="ru-RU" sz="2400" dirty="0">
              <a:latin typeface="Candara" pitchFamily="34" charset="0"/>
            </a:endParaRPr>
          </a:p>
        </p:txBody>
      </p:sp>
      <p:pic>
        <p:nvPicPr>
          <p:cNvPr id="5" name="Содержимое 4" descr="1epibH5Iwl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052737"/>
            <a:ext cx="2236915" cy="3960440"/>
          </a:xfrm>
        </p:spPr>
      </p:pic>
      <p:pic>
        <p:nvPicPr>
          <p:cNvPr id="6" name="Содержимое 5" descr="8CO09l0sQ-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7504" y="4581128"/>
            <a:ext cx="3521075" cy="1988857"/>
          </a:xfrm>
        </p:spPr>
      </p:pic>
      <p:pic>
        <p:nvPicPr>
          <p:cNvPr id="3074" name="Picture 2" descr="C:\Documents and Settings\Преподаватель\Рабочий стол\Дипломы Ира\Суворов\w6WtoPOx_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052736"/>
            <a:ext cx="4343128" cy="2453189"/>
          </a:xfrm>
          <a:prstGeom prst="rect">
            <a:avLst/>
          </a:prstGeom>
          <a:noFill/>
        </p:spPr>
      </p:pic>
      <p:pic>
        <p:nvPicPr>
          <p:cNvPr id="3075" name="Picture 3" descr="C:\Documents and Settings\Преподаватель\Рабочий стол\Дипломы Ира\Суворов\YF7kp28pUT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573016"/>
            <a:ext cx="5124559" cy="289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50502191_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4334149" cy="2538416"/>
          </a:xfrm>
          <a:prstGeom prst="rect">
            <a:avLst/>
          </a:prstGeom>
          <a:noFill/>
        </p:spPr>
      </p:pic>
      <p:pic>
        <p:nvPicPr>
          <p:cNvPr id="15364" name="Picture 4" descr="4398_10795_15608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391025"/>
            <a:ext cx="4638675" cy="24669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0089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/>
              <a:t>Ковш-скопкарь</a:t>
            </a:r>
            <a:r>
              <a:rPr lang="ru-RU" dirty="0" smtClean="0"/>
              <a:t>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нем подавали квас, медовуху. На Севере ковшам часто придавали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облик плывущей птицы-утицы, ладьи, коней.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Приземистая чаша плавно перетекает в изящную голову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 длинным клювом и чуть изогнутый хвост. 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366" name="Picture 6" descr="http://artyx.ru/books/item/f00/s00/z0000005/pic/0000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071678"/>
            <a:ext cx="3878449" cy="2451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layer.myshared.ru/6/630855/data/images/img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6753225" cy="41624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500042"/>
            <a:ext cx="742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Ковш-конюх</a:t>
            </a:r>
            <a:r>
              <a:rPr lang="ru-RU" sz="2000" dirty="0" smtClean="0"/>
              <a:t>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Ковши с конскими головами резались в Тверской губернии и назывались конюхами. 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476672"/>
            <a:ext cx="7247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народных представлениях ковш-конюх олицетворял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собой хозяина дома, а ковш- утица – гостеприимную хозяйку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 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C:\Documents and Settings\Преподаватель\Рабочий стол\Дипломы Ира\Ci5moPBUgAA1y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805264" cy="3603948"/>
          </a:xfrm>
          <a:prstGeom prst="rect">
            <a:avLst/>
          </a:prstGeom>
          <a:noFill/>
        </p:spPr>
      </p:pic>
      <p:pic>
        <p:nvPicPr>
          <p:cNvPr id="17414" name="Picture 6" descr="Деревенская утварь. Туеса и Ковш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4330452" cy="1992008"/>
          </a:xfrm>
          <a:prstGeom prst="rect">
            <a:avLst/>
          </a:prstGeom>
          <a:noFill/>
        </p:spPr>
      </p:pic>
      <p:pic>
        <p:nvPicPr>
          <p:cNvPr id="17412" name="Picture 4" descr="6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9040"/>
            <a:ext cx="4104456" cy="265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857496"/>
            <a:ext cx="3933825" cy="3419475"/>
          </a:xfrm>
          <a:prstGeom prst="rect">
            <a:avLst/>
          </a:prstGeom>
          <a:noFill/>
        </p:spPr>
      </p:pic>
      <p:pic>
        <p:nvPicPr>
          <p:cNvPr id="18436" name="Picture 4" descr="50758498_1257364158_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2352675" cy="34385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55776" y="764704"/>
            <a:ext cx="52693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Ковш-черпак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Название этого ковша говорит само за себя.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Что особенно привлекает внимание в нем? 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438" name="Picture 6" descr="Деревенская утварь. Туеса и Ковш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071810"/>
            <a:ext cx="257176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416046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Хлебница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Нарядная хлебница служила приданым для дочери,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 смысл росписи заключался в пожелании счастья,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достатка и благополучия. 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C:\Documents and Settings\Преподаватель\Рабочий стол\Дипломы Ира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84984"/>
            <a:ext cx="3596630" cy="3161938"/>
          </a:xfrm>
          <a:prstGeom prst="rect">
            <a:avLst/>
          </a:prstGeom>
          <a:noFill/>
        </p:spPr>
      </p:pic>
      <p:pic>
        <p:nvPicPr>
          <p:cNvPr id="5123" name="Picture 3" descr="C:\Documents and Settings\Преподаватель\Рабочий стол\Дипломы Ира\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0648"/>
            <a:ext cx="3815408" cy="2861556"/>
          </a:xfrm>
          <a:prstGeom prst="rect">
            <a:avLst/>
          </a:prstGeom>
          <a:noFill/>
        </p:spPr>
      </p:pic>
      <p:pic>
        <p:nvPicPr>
          <p:cNvPr id="5124" name="Picture 4" descr="C:\Documents and Settings\Преподаватель\Рабочий стол\Дипломы Ира\a748bb578429bb26ad15e306705d2c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348880"/>
            <a:ext cx="4009628" cy="3742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615</TotalTime>
  <Words>335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«конструкция и декор предметов народного быта»</vt:lpstr>
      <vt:lpstr>Музей деревянной архитектуры. Город суздаль.</vt:lpstr>
      <vt:lpstr>Музей баташевых. Город выкса нижегородской области.</vt:lpstr>
      <vt:lpstr>Музей – УСАдьба А. В. Суворова в селе кончанское новгородской области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Н. М. Руднев «Натюрморт из предметов народного быта»</vt:lpstr>
      <vt:lpstr>В. Ф. Стожаров «Братина и чеснок»</vt:lpstr>
      <vt:lpstr>В. Ф. Стожаров «Натюрморт с рябиной»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Преподаватель</cp:lastModifiedBy>
  <cp:revision>55</cp:revision>
  <dcterms:created xsi:type="dcterms:W3CDTF">2016-09-18T06:44:49Z</dcterms:created>
  <dcterms:modified xsi:type="dcterms:W3CDTF">2019-11-12T11:11:31Z</dcterms:modified>
</cp:coreProperties>
</file>