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8" r:id="rId3"/>
    <p:sldId id="317" r:id="rId4"/>
    <p:sldId id="282" r:id="rId5"/>
    <p:sldId id="304" r:id="rId6"/>
    <p:sldId id="322" r:id="rId7"/>
    <p:sldId id="326" r:id="rId8"/>
    <p:sldId id="325" r:id="rId9"/>
    <p:sldId id="328" r:id="rId10"/>
    <p:sldId id="323" r:id="rId11"/>
    <p:sldId id="286" r:id="rId12"/>
    <p:sldId id="320" r:id="rId13"/>
    <p:sldId id="279" r:id="rId14"/>
    <p:sldId id="273" r:id="rId15"/>
    <p:sldId id="315" r:id="rId16"/>
    <p:sldId id="307" r:id="rId17"/>
    <p:sldId id="272" r:id="rId18"/>
    <p:sldId id="270" r:id="rId19"/>
    <p:sldId id="275" r:id="rId20"/>
    <p:sldId id="310" r:id="rId21"/>
    <p:sldId id="319" r:id="rId22"/>
    <p:sldId id="331" r:id="rId23"/>
    <p:sldId id="332" r:id="rId24"/>
    <p:sldId id="333" r:id="rId25"/>
    <p:sldId id="334" r:id="rId26"/>
    <p:sldId id="330" r:id="rId27"/>
    <p:sldId id="336" r:id="rId28"/>
    <p:sldId id="337" r:id="rId29"/>
    <p:sldId id="339" r:id="rId30"/>
    <p:sldId id="344" r:id="rId31"/>
    <p:sldId id="340" r:id="rId32"/>
    <p:sldId id="341" r:id="rId33"/>
    <p:sldId id="342" r:id="rId34"/>
    <p:sldId id="347" r:id="rId35"/>
    <p:sldId id="348" r:id="rId36"/>
    <p:sldId id="349" r:id="rId37"/>
    <p:sldId id="343" r:id="rId38"/>
    <p:sldId id="345" r:id="rId39"/>
    <p:sldId id="34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4640" autoAdjust="0"/>
  </p:normalViewPr>
  <p:slideViewPr>
    <p:cSldViewPr>
      <p:cViewPr varScale="1">
        <p:scale>
          <a:sx n="81" d="100"/>
          <a:sy n="81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7ABFB2-E16D-4FD6-AE6B-34B29F9AF011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6AF86E-462C-478D-BBB5-B7CB6F66ECB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split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70;&#1079;&#1077;&#1088;\Desktop\&#1040;&#1088;&#1093;&#1077;&#1086;&#1083;&#1086;&#1075;&#1080;&#1095;&#1077;&#1089;&#1082;&#1072;&#1103;%20&#1101;&#1082;&#1089;&#1087;&#1077;&#1076;&#1080;&#1094;&#1080;&#1103;%20&#1040;&#1083;&#1100;&#1075;&#1072;&#1084;&#1073;&#1088;&#1072;%20(2016%20&#1075;.).mp4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70;&#1079;&#1077;&#1088;\Desktop\2.mp4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Из истории нашей школы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050" dirty="0" smtClean="0">
                <a:solidFill>
                  <a:srgbClr val="FFFF00"/>
                </a:solidFill>
              </a:rPr>
              <a:t>                                      «ТАВРИКА»</a:t>
            </a:r>
          </a:p>
          <a:p>
            <a:r>
              <a:rPr lang="ru-RU" sz="3050" dirty="0" smtClean="0">
                <a:solidFill>
                  <a:srgbClr val="FFFF00"/>
                </a:solidFill>
              </a:rPr>
              <a:t>Археологические экспедиции  наших школьников</a:t>
            </a:r>
          </a:p>
          <a:p>
            <a:r>
              <a:rPr lang="ru-RU" sz="3050" dirty="0" smtClean="0">
                <a:solidFill>
                  <a:srgbClr val="FFFF00"/>
                </a:solidFill>
              </a:rPr>
              <a:t>в  Крыму в 1982 и в 1989 гг.</a:t>
            </a:r>
            <a:endParaRPr lang="ru-RU" sz="305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НАША ХОРА –ДРЕВНЕГРЕЧЕСКАЯ</a:t>
            </a:r>
            <a:br>
              <a:rPr lang="ru-RU" dirty="0" smtClean="0"/>
            </a:br>
            <a:r>
              <a:rPr lang="ru-RU" dirty="0" smtClean="0"/>
              <a:t>                  УСАДЬБА   </a:t>
            </a:r>
            <a:endParaRPr lang="ru-RU" dirty="0"/>
          </a:p>
        </p:txBody>
      </p:sp>
      <p:pic>
        <p:nvPicPr>
          <p:cNvPr id="3074" name="Picture 2" descr="C:\Users\Преподаватель\Desktop\К тАВРИКЕ\TE77U13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160" y="1935321"/>
            <a:ext cx="6583680" cy="438912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9218" name="Picture 2" descr="C:\Users\g580\Downloads\Новая папка\Новая папка (2)\aksenov-predlozhil-raskopat-v-krymu-vse-chto-mozhno_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8400000" cy="5040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Модель нашей усадьбы</a:t>
            </a:r>
            <a:endParaRPr lang="ru-RU" dirty="0"/>
          </a:p>
        </p:txBody>
      </p:sp>
      <p:pic>
        <p:nvPicPr>
          <p:cNvPr id="5122" name="Picture 2" descr="C:\Users\Преподаватель\Desktop\К тАВРИКЕ\BKmodel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0016" y="1935321"/>
            <a:ext cx="6803967" cy="438912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Из книги: «53-я Легендарная»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i="1" dirty="0" smtClean="0"/>
              <a:t>«Лагерь мы оборудовали очень неплохо. Столовая, погреб для еды, туалет, палатки. Всё на горе над морем, внизу был лагерь студентов – подводников, которые разыскивали и изучали потопленные корабли.</a:t>
            </a:r>
          </a:p>
          <a:p>
            <a:r>
              <a:rPr lang="ru-RU" b="1" i="1" dirty="0" smtClean="0"/>
              <a:t>	Вся группа была разбита на бригады, которые дежурили по очереди; убирали, готовили еду…  . </a:t>
            </a:r>
          </a:p>
          <a:p>
            <a:pPr>
              <a:buNone/>
            </a:pPr>
            <a:r>
              <a:rPr lang="ru-RU" b="1" i="1" dirty="0" smtClean="0"/>
              <a:t>     Основная часть ребят  работала на раскопе. Режим был следующий: -1 час до завтрака: 4 часа до обеда и 1 час после ужина.</a:t>
            </a:r>
          </a:p>
          <a:p>
            <a:r>
              <a:rPr lang="ru-RU" b="1" i="1" dirty="0" smtClean="0"/>
              <a:t>	Работа на раскопе была разная: и с лопатой и  с маленькой метёлочкой, когда надо было быть очень осторожным, чтобы не потерять и не испортить археологическую находку.</a:t>
            </a:r>
          </a:p>
          <a:p>
            <a:r>
              <a:rPr lang="ru-RU" b="1" i="1" dirty="0" smtClean="0"/>
              <a:t>	</a:t>
            </a:r>
          </a:p>
          <a:p>
            <a:r>
              <a:rPr lang="ru-RU" b="1" i="1" dirty="0" smtClean="0"/>
              <a:t>А в свободное время, у тех, кто не дежурил, и в перерывах между работой на раскопе,  было море!  Но в </a:t>
            </a:r>
            <a:r>
              <a:rPr lang="ru-RU" b="1" i="1" dirty="0" err="1" smtClean="0"/>
              <a:t>Тарханкутской</a:t>
            </a:r>
            <a:r>
              <a:rPr lang="ru-RU" b="1" i="1" dirty="0" smtClean="0"/>
              <a:t> бухте пляжа не было. Камни, скалы и маленькие бухты среди скал.»                                 </a:t>
            </a:r>
          </a:p>
          <a:p>
            <a:endParaRPr lang="ru-RU" b="1" i="1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 Из книги: - «53-я Легендарная»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700" b="1" i="1" dirty="0" smtClean="0"/>
              <a:t>«Помню </a:t>
            </a:r>
            <a:r>
              <a:rPr lang="ru-RU" sz="1700" b="1" i="1" dirty="0"/>
              <a:t>страшную бурю, потоп с гор, когда все вместе спасали лагерь.</a:t>
            </a:r>
          </a:p>
          <a:p>
            <a:r>
              <a:rPr lang="ru-RU" sz="1700" b="1" i="1" dirty="0" smtClean="0"/>
              <a:t>Помню </a:t>
            </a:r>
            <a:r>
              <a:rPr lang="ru-RU" sz="1700" b="1" i="1" dirty="0"/>
              <a:t>интересные праздники и конкурсы после работы.</a:t>
            </a:r>
          </a:p>
          <a:p>
            <a:pPr>
              <a:buNone/>
            </a:pPr>
            <a:r>
              <a:rPr lang="ru-RU" sz="1700" b="1" i="1" dirty="0"/>
              <a:t>	</a:t>
            </a:r>
            <a:endParaRPr lang="ru-RU" sz="1700" b="1" i="1" dirty="0" smtClean="0"/>
          </a:p>
          <a:p>
            <a:r>
              <a:rPr lang="ru-RU" sz="1700" b="1" i="1" dirty="0" smtClean="0"/>
              <a:t>Помню </a:t>
            </a:r>
            <a:r>
              <a:rPr lang="ru-RU" sz="1700" b="1" i="1" dirty="0"/>
              <a:t>дежурство ночное над раскопанным колодцем, где по раскопанным материалам, можно было восстановить картину нападения на поселение кочевников. Женщина пряталась с ребёнком в колодце, рассыпанные бусы, игрушка, стрелы, соответствующие следы скелетов, женского и </a:t>
            </a:r>
            <a:r>
              <a:rPr lang="ru-RU" sz="1700" b="1" i="1" dirty="0" smtClean="0"/>
              <a:t>детского.  Дежурили, чтобы ничего не пропало, всё сохранилось для историков.</a:t>
            </a:r>
          </a:p>
          <a:p>
            <a:pPr>
              <a:buNone/>
            </a:pPr>
            <a:endParaRPr lang="ru-RU" sz="1700" b="1" i="1" dirty="0" smtClean="0"/>
          </a:p>
          <a:p>
            <a:pPr>
              <a:buNone/>
            </a:pPr>
            <a:r>
              <a:rPr lang="ru-RU" sz="1700" b="1" i="1" dirty="0" smtClean="0"/>
              <a:t>      Каждый </a:t>
            </a:r>
            <a:r>
              <a:rPr lang="ru-RU" sz="1700" b="1" i="1" dirty="0"/>
              <a:t>вечер промывали найденные черепки, сочиняли истории, учились объяснять прошлое по материальным находкам.</a:t>
            </a:r>
          </a:p>
          <a:p>
            <a:pPr>
              <a:buNone/>
            </a:pPr>
            <a:r>
              <a:rPr lang="ru-RU" sz="1700" b="1" i="1" dirty="0"/>
              <a:t>	</a:t>
            </a:r>
            <a:endParaRPr lang="ru-RU" sz="1700" b="1" i="1" dirty="0" smtClean="0"/>
          </a:p>
          <a:p>
            <a:r>
              <a:rPr lang="ru-RU" sz="1700" b="1" i="1" dirty="0" smtClean="0"/>
              <a:t>Помню</a:t>
            </a:r>
            <a:r>
              <a:rPr lang="ru-RU" sz="1700" b="1" i="1" dirty="0"/>
              <a:t>…..</a:t>
            </a:r>
          </a:p>
          <a:p>
            <a:pPr>
              <a:buNone/>
            </a:pPr>
            <a:r>
              <a:rPr lang="ru-RU" sz="1700" b="1" i="1" dirty="0"/>
              <a:t>	</a:t>
            </a:r>
            <a:endParaRPr lang="ru-RU" sz="1700" b="1" i="1" dirty="0" smtClean="0"/>
          </a:p>
          <a:p>
            <a:endParaRPr lang="ru-RU" sz="1700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Из книги:  «53-я-Легендарная»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710" b="1" i="1" dirty="0" smtClean="0"/>
              <a:t>Помню…</a:t>
            </a:r>
          </a:p>
          <a:p>
            <a:pPr lvl="5"/>
            <a:endParaRPr lang="ru-RU" sz="1710" b="1" i="1" dirty="0" smtClean="0"/>
          </a:p>
          <a:p>
            <a:r>
              <a:rPr lang="ru-RU" sz="1710" b="1" i="1" dirty="0" smtClean="0"/>
              <a:t>Перед отъездом с раскопа, когда экспедиция подошла к концу,</a:t>
            </a:r>
          </a:p>
          <a:p>
            <a:r>
              <a:rPr lang="ru-RU" sz="1710" b="1" i="1" dirty="0" smtClean="0"/>
              <a:t> на </a:t>
            </a:r>
            <a:r>
              <a:rPr lang="ru-RU" sz="1710" b="1" i="1" dirty="0" err="1" smtClean="0"/>
              <a:t>керамичку</a:t>
            </a:r>
            <a:r>
              <a:rPr lang="ru-RU" sz="1710" b="1" i="1" dirty="0" smtClean="0"/>
              <a:t>   приехал Сам Щеглов и рассказал, что книжку ему придется переписать: наши находки противоречат некоторым ее положениям. Мы очень гордились</a:t>
            </a:r>
          </a:p>
          <a:p>
            <a:endParaRPr lang="ru-RU" sz="1700" b="1" i="1" dirty="0" smtClean="0"/>
          </a:p>
          <a:p>
            <a:pPr>
              <a:buNone/>
            </a:pPr>
            <a:r>
              <a:rPr lang="ru-RU" sz="1700" b="1" i="1" dirty="0" smtClean="0"/>
              <a:t>      Помню…</a:t>
            </a:r>
          </a:p>
          <a:p>
            <a:r>
              <a:rPr lang="ru-RU" sz="1700" b="1" i="1" dirty="0" smtClean="0"/>
              <a:t>	По окончанию экспедиции, мы планировали  немного посмотреть Крым; Бахчисарай, Севастополь, особенно –ХЕРСОНЕС</a:t>
            </a:r>
          </a:p>
          <a:p>
            <a:r>
              <a:rPr lang="ru-RU" sz="1700" b="1" i="1" dirty="0" smtClean="0"/>
              <a:t> и оттуда уезжать домой.</a:t>
            </a:r>
          </a:p>
          <a:p>
            <a:r>
              <a:rPr lang="ru-RU" sz="1700" b="1" i="1" dirty="0" smtClean="0"/>
              <a:t>	Эта экспедиция была очень интересной и полезной. Мы многому научились, и не только археологическим премудростям, но и туристским навыкам, приготовлению еды, умению жить в группе, помогать, терпеть, дружить»</a:t>
            </a:r>
          </a:p>
          <a:p>
            <a:endParaRPr lang="ru-RU" sz="1700" b="1" i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r>
              <a:rPr lang="ru-RU" dirty="0" err="1" smtClean="0"/>
              <a:t>Тавриканский</a:t>
            </a:r>
            <a:r>
              <a:rPr lang="ru-RU" dirty="0" smtClean="0"/>
              <a:t> отряд</a:t>
            </a:r>
            <a:endParaRPr lang="ru-RU" dirty="0"/>
          </a:p>
        </p:txBody>
      </p:sp>
      <p:pic>
        <p:nvPicPr>
          <p:cNvPr id="3074" name="Picture 2" descr="C:\Users\g580\Desktop\Новая папка (5) -Таврика\бахчисарай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04772" y="2052669"/>
            <a:ext cx="5934456" cy="4154424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Свободное время от раскопок- Игры, футбол, море, песни….</a:t>
            </a:r>
            <a:endParaRPr lang="ru-RU" dirty="0"/>
          </a:p>
        </p:txBody>
      </p:sp>
      <p:pic>
        <p:nvPicPr>
          <p:cNvPr id="4099" name="Picture 3" descr="C:\Users\g580\Desktop\Новая папка (5) -Таврика\Таврика\таврика_футбо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2071678"/>
            <a:ext cx="5616000" cy="4060587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вокзале, в Ленинграде</a:t>
            </a:r>
            <a:endParaRPr lang="ru-RU" dirty="0"/>
          </a:p>
        </p:txBody>
      </p:sp>
      <p:pic>
        <p:nvPicPr>
          <p:cNvPr id="2050" name="Picture 2" descr="C:\Users\g580\Desktop\Новая папка (5) -Таврика\таврика_вокзал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85544" y="2118201"/>
            <a:ext cx="5772912" cy="402336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Вечер воспоминаний о </a:t>
            </a:r>
            <a:r>
              <a:rPr lang="ru-RU" dirty="0" err="1" smtClean="0"/>
              <a:t>Таврике</a:t>
            </a:r>
            <a:endParaRPr lang="ru-RU" dirty="0"/>
          </a:p>
        </p:txBody>
      </p:sp>
      <p:pic>
        <p:nvPicPr>
          <p:cNvPr id="5122" name="Picture 2" descr="C:\Users\g580\Desktop\Новая папка (5) -Таврика\Таврика\таври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0472" y="1971897"/>
            <a:ext cx="6163056" cy="431596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Из книги: «53-я Легендарная»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00" b="1" i="1" dirty="0" smtClean="0"/>
              <a:t>Каждое лето, в 80-е годы наши ученики старших классов проводили в Летнем трудовом лагере, КМЛ.</a:t>
            </a:r>
          </a:p>
          <a:p>
            <a:r>
              <a:rPr lang="ru-RU" sz="1800" b="1" i="1" dirty="0" smtClean="0"/>
              <a:t>И вдруг, в 1982 году , мы не попадаем в трудовой лагерь по срокам; </a:t>
            </a:r>
          </a:p>
          <a:p>
            <a:r>
              <a:rPr lang="ru-RU" sz="1800" b="1" i="1" dirty="0" smtClean="0"/>
              <a:t>                   Значит  не будет «последнего лета вместе»?</a:t>
            </a:r>
          </a:p>
          <a:p>
            <a:endParaRPr lang="ru-RU" sz="1800" b="1" i="1" dirty="0" smtClean="0"/>
          </a:p>
          <a:p>
            <a:r>
              <a:rPr lang="ru-RU" sz="1800" b="1" i="1" dirty="0" smtClean="0"/>
              <a:t>И тогда рождается идея Археологической экспедиции.</a:t>
            </a:r>
          </a:p>
          <a:p>
            <a:r>
              <a:rPr lang="ru-RU" sz="1800" b="1" i="1" dirty="0" smtClean="0"/>
              <a:t>Софья Львовна </a:t>
            </a:r>
            <a:r>
              <a:rPr lang="ru-RU" sz="1800" b="1" i="1" dirty="0" err="1" smtClean="0"/>
              <a:t>Ганицкая</a:t>
            </a:r>
            <a:r>
              <a:rPr lang="ru-RU" sz="1800" b="1" i="1" dirty="0" smtClean="0"/>
              <a:t> со своим классом  находят в Институте Археологии профессора- </a:t>
            </a:r>
            <a:r>
              <a:rPr lang="ru-RU" sz="1800" b="1" i="1" dirty="0" err="1" smtClean="0"/>
              <a:t>античника</a:t>
            </a:r>
            <a:r>
              <a:rPr lang="ru-RU" sz="1800" b="1" i="1" dirty="0" smtClean="0"/>
              <a:t>  Александра Николаевича Щеглова и он готов взять нас  на раскопки, в Крым!</a:t>
            </a:r>
          </a:p>
          <a:p>
            <a:r>
              <a:rPr lang="ru-RU" sz="1800" b="1" i="1" dirty="0" smtClean="0"/>
              <a:t>Началась сложная подготовка, отбор участников, подготовка материальной части, изучение и знакомство с археологией и ….</a:t>
            </a:r>
          </a:p>
          <a:p>
            <a:endParaRPr lang="ru-RU" sz="1800" b="1" i="1" dirty="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/>
              <a:t>   Из книги: «53-я Легендарная»</a:t>
            </a:r>
            <a:r>
              <a:rPr lang="ru-RU" b="1" i="1" dirty="0" smtClean="0">
                <a:solidFill>
                  <a:srgbClr val="0070C0"/>
                </a:solidFill>
              </a:rPr>
              <a:t/>
            </a:r>
            <a:br>
              <a:rPr lang="ru-RU" b="1" i="1" dirty="0" smtClean="0">
                <a:solidFill>
                  <a:srgbClr val="0070C0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</a:rPr>
              <a:t>                      </a:t>
            </a:r>
            <a:r>
              <a:rPr lang="ru-RU" sz="2300" b="1" i="1" dirty="0" smtClean="0">
                <a:solidFill>
                  <a:schemeClr val="tx1"/>
                </a:solidFill>
              </a:rPr>
              <a:t>Софья Львовна </a:t>
            </a:r>
            <a:r>
              <a:rPr lang="ru-RU" sz="2300" b="1" i="1" dirty="0" err="1" smtClean="0">
                <a:solidFill>
                  <a:schemeClr val="tx1"/>
                </a:solidFill>
              </a:rPr>
              <a:t>Ганицкая</a:t>
            </a:r>
            <a:r>
              <a:rPr lang="ru-RU" sz="2300" b="1" i="1" dirty="0" smtClean="0">
                <a:solidFill>
                  <a:schemeClr val="tx1"/>
                </a:solidFill>
              </a:rPr>
              <a:t> вспоминает:</a:t>
            </a:r>
            <a:endParaRPr lang="ru-RU" sz="23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1" dirty="0" smtClean="0"/>
              <a:t>«Через </a:t>
            </a:r>
            <a:r>
              <a:rPr lang="ru-RU" b="1" i="1" dirty="0"/>
              <a:t>год мои новые </a:t>
            </a:r>
            <a:r>
              <a:rPr lang="ru-RU" b="1" i="1" dirty="0" err="1"/>
              <a:t>четвероклашки</a:t>
            </a:r>
            <a:r>
              <a:rPr lang="ru-RU" b="1" i="1" dirty="0"/>
              <a:t>, увидев на моем столе под стеклом фотографию </a:t>
            </a:r>
            <a:r>
              <a:rPr lang="ru-RU" b="1" i="1" dirty="0" err="1"/>
              <a:t>Тавриканцев</a:t>
            </a:r>
            <a:r>
              <a:rPr lang="ru-RU" b="1" i="1" dirty="0"/>
              <a:t> (на вокзале, в обнимку) и выяснив, «что это и где это», выманили у меня обещание поехать в такую экспедицию в их последнее лето. И через семь лет напомнили. Летом в 1989 году Экспедиция состоялась. Нас было меньше – 19 человек, копали мы на Панском. И снова Бахчисарай, Севастополь, Херсонес.. И снова было не расстаться на вокзале… Дружу до сих пор и с первыми, и со вторыми… Пожалуй, мне они дали не меньше, чем я им! Спасибо, любимые дети! Спасибо, Галина Васильевна! Какое счастье, что вы все были и есть в моей жизни</a:t>
            </a:r>
            <a:r>
              <a:rPr lang="ru-RU" b="1" i="1" dirty="0" smtClean="0"/>
              <a:t>!  </a:t>
            </a:r>
            <a:endParaRPr lang="ru-RU" b="1" i="1" dirty="0">
              <a:solidFill>
                <a:srgbClr val="0070C0"/>
              </a:solidFill>
            </a:endParaRPr>
          </a:p>
          <a:p>
            <a:endParaRPr lang="ru-RU" b="1" i="1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ПАНСКОЕ!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800" b="1" dirty="0"/>
              <a:t>Еще один объект, заслуживающий особого внимания - древнегреческое поселение Панское. Расположено поселение на берегу </a:t>
            </a:r>
            <a:r>
              <a:rPr lang="ru-RU" sz="2800" b="1" dirty="0" err="1"/>
              <a:t>Ярылгачской</a:t>
            </a:r>
            <a:r>
              <a:rPr lang="ru-RU" sz="2800" b="1" dirty="0"/>
              <a:t> бухты, на достаточно плодородных землях. Греки сооружали укрепление из необожженных кирпичей на каменном цоколе. Возле крепости обнаружены следы древней дороги, а за дорогой огороженный некрополь, насчитывающий более  50 могильных холмов. </a:t>
            </a:r>
          </a:p>
          <a:p>
            <a:r>
              <a:rPr lang="ru-RU" sz="2800" b="1" dirty="0"/>
              <a:t>В середине 4 в. до н.э. поселение Панское–1 вошло в состав </a:t>
            </a:r>
            <a:r>
              <a:rPr lang="ru-RU" sz="2800" b="1" dirty="0" err="1"/>
              <a:t>Херсонесского</a:t>
            </a:r>
            <a:r>
              <a:rPr lang="ru-RU" sz="2800" b="1" dirty="0"/>
              <a:t> государства (в результате захвата </a:t>
            </a:r>
            <a:r>
              <a:rPr lang="ru-RU" sz="2800" b="1" dirty="0" err="1"/>
              <a:t>херсонесцами</a:t>
            </a:r>
            <a:r>
              <a:rPr lang="ru-RU" sz="2800" b="1" dirty="0"/>
              <a:t>). Укрепленная крепость была разрушена, а на ее месте возникло крупное </a:t>
            </a:r>
            <a:r>
              <a:rPr lang="ru-RU" sz="2800" b="1" dirty="0" err="1"/>
              <a:t>херсонесское</a:t>
            </a:r>
            <a:r>
              <a:rPr lang="ru-RU" sz="2800" b="1" dirty="0"/>
              <a:t> поселение. Панское - древний населенный пункт и назван ученными уникальным, так как он представляет собой совершенно новый, неведомый до сих пор тип античного населенного пункта, состоящего из огромных квадратных сельских усадеб</a:t>
            </a:r>
          </a:p>
          <a:p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Древнегреческая крепость в </a:t>
            </a:r>
            <a:br>
              <a:rPr lang="ru-RU" dirty="0" smtClean="0"/>
            </a:br>
            <a:r>
              <a:rPr lang="ru-RU" dirty="0" smtClean="0"/>
              <a:t>                       поселении Панское</a:t>
            </a:r>
            <a:endParaRPr lang="ru-RU" dirty="0"/>
          </a:p>
        </p:txBody>
      </p:sp>
      <p:pic>
        <p:nvPicPr>
          <p:cNvPr id="9218" name="Picture 2" descr="C:\Users\Преподаватель\Desktop\К тАВРИКЕ\0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160" y="1935321"/>
            <a:ext cx="6583680" cy="438912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Раскоп  в Панском     </a:t>
            </a:r>
            <a:endParaRPr lang="ru-RU" dirty="0"/>
          </a:p>
        </p:txBody>
      </p:sp>
      <p:pic>
        <p:nvPicPr>
          <p:cNvPr id="7170" name="Picture 2" descr="C:\Users\Преподаватель\Desktop\К тАВРИКЕ\0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160" y="1935321"/>
            <a:ext cx="6583680" cy="438912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Модель древнегреческой</a:t>
            </a:r>
            <a:br>
              <a:rPr lang="ru-RU" dirty="0" smtClean="0"/>
            </a:br>
            <a:r>
              <a:rPr lang="ru-RU" dirty="0" smtClean="0"/>
              <a:t>                   усадьбы в Панском</a:t>
            </a:r>
            <a:endParaRPr lang="ru-RU" dirty="0"/>
          </a:p>
        </p:txBody>
      </p:sp>
      <p:pic>
        <p:nvPicPr>
          <p:cNvPr id="10242" name="Picture 2" descr="C:\Users\Преподаватель\Desktop\К тАВРИКЕ\09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95202" y="1935321"/>
            <a:ext cx="6953596" cy="438912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Преподаватель\Desktop\К тАВРИКЕ\1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96638" y="2546307"/>
            <a:ext cx="4750724" cy="3167149"/>
          </a:xfrm>
          <a:prstGeom prst="rect">
            <a:avLst/>
          </a:prstGeom>
          <a:noFill/>
        </p:spPr>
      </p:pic>
      <p:pic>
        <p:nvPicPr>
          <p:cNvPr id="11267" name="Picture 3" descr="C:\Users\Преподаватель\Desktop\К тАВРИКЕ\0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4080000" cy="6120000"/>
          </a:xfrm>
          <a:prstGeom prst="rect">
            <a:avLst/>
          </a:prstGeom>
          <a:noFill/>
        </p:spPr>
      </p:pic>
      <p:pic>
        <p:nvPicPr>
          <p:cNvPr id="11268" name="Picture 4" descr="C:\Users\Преподаватель\Desktop\Школа\2 Панское\TE73M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548680"/>
            <a:ext cx="4320000" cy="2434892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Участники археологической экспедиции в 1989 году</a:t>
            </a:r>
            <a:endParaRPr lang="ru-RU" dirty="0"/>
          </a:p>
        </p:txBody>
      </p:sp>
      <p:pic>
        <p:nvPicPr>
          <p:cNvPr id="8194" name="Picture 2" descr="C:\Users\Преподаватель\Desktop\К тАВРИКЕ\Рис 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421273" cy="4896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Мост в Крым – место современных раскопок</a:t>
            </a:r>
            <a:endParaRPr lang="ru-RU" dirty="0"/>
          </a:p>
        </p:txBody>
      </p:sp>
      <p:pic>
        <p:nvPicPr>
          <p:cNvPr id="12290" name="Picture 2" descr="C:\Users\Преподаватель\Desktop\Материалы археологической лекции\7 мост\Рис 013 [Group 1]-IMG_0871_IMG_0881-11 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3702" y="1935321"/>
            <a:ext cx="8096596" cy="438912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Преподаватель\Desktop\Материалы археологической лекции\7 мост\Рис 014 IMG_2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7920000" cy="4773672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Крым!     Крым!   Крым!</a:t>
            </a:r>
            <a:endParaRPr lang="ru-RU" dirty="0"/>
          </a:p>
        </p:txBody>
      </p:sp>
      <p:pic>
        <p:nvPicPr>
          <p:cNvPr id="4" name="Содержимое 3" descr="bolshoj-kastel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344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Крым!     Крым!    Крым!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</a:t>
            </a:r>
            <a:r>
              <a:rPr lang="ru-RU" sz="3600" b="1" i="1" dirty="0" smtClean="0"/>
              <a:t>Крым - это не только край уникальных маршрутов и великолепных пляжей, благодатного климата и многочисленных курортов и турбаз. Небольшой клочок суши, словно старинный ларец с драгоценностями, хранит самые разнообразные исторические памятники. Каждый прошедший век добавлял новые жемчужины в сокровищницу полуострова. Не все, конечно, но многие из них сохранились до нашего времени.</a:t>
            </a:r>
          </a:p>
          <a:p>
            <a:r>
              <a:rPr lang="ru-RU" sz="3100" b="1" dirty="0" smtClean="0"/>
              <a:t>На территории Крыма было два греческих государства-полиса- Пантикапей и Херсонес.</a:t>
            </a:r>
          </a:p>
          <a:p>
            <a:r>
              <a:rPr lang="ru-RU" sz="3100" b="1" dirty="0" smtClean="0"/>
              <a:t>Мы должны были работать на окраине Херсонеса</a:t>
            </a:r>
          </a:p>
          <a:p>
            <a:pPr>
              <a:buNone/>
            </a:pPr>
            <a:r>
              <a:rPr lang="ru-RU" sz="3100" b="1" dirty="0" smtClean="0"/>
              <a:t>      У каждого города –Полиса были крепости сельского типа – ХОРЫ, где мы и должны были работать.</a:t>
            </a:r>
          </a:p>
          <a:p>
            <a:pPr>
              <a:buNone/>
            </a:pPr>
            <a:r>
              <a:rPr lang="ru-RU" sz="3100" b="1" dirty="0" smtClean="0"/>
              <a:t>      Наш раскоп был расположен на </a:t>
            </a:r>
            <a:r>
              <a:rPr lang="ru-RU" sz="3100" b="1" dirty="0" err="1" smtClean="0"/>
              <a:t>Тарханкутском</a:t>
            </a:r>
            <a:r>
              <a:rPr lang="ru-RU" sz="3100" b="1" dirty="0" smtClean="0"/>
              <a:t> полуострове, в бухте «Большой </a:t>
            </a:r>
            <a:r>
              <a:rPr lang="ru-RU" sz="3100" b="1" dirty="0" err="1" smtClean="0"/>
              <a:t>Кастель</a:t>
            </a:r>
            <a:r>
              <a:rPr lang="ru-RU" sz="3100" b="1" dirty="0" smtClean="0"/>
              <a:t>»</a:t>
            </a:r>
          </a:p>
          <a:p>
            <a:r>
              <a:rPr lang="ru-RU" sz="3100" b="1" dirty="0" smtClean="0"/>
              <a:t>Научным руководителем нашего отряда стал профессор Александр Николаевич Щеглов из Ленинградского института Археологии.</a:t>
            </a:r>
          </a:p>
          <a:p>
            <a:endParaRPr lang="ru-RU" sz="3100" b="1" dirty="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Возрождение  археологического отряда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050" dirty="0" smtClean="0">
                <a:solidFill>
                  <a:srgbClr val="FFFF00"/>
                </a:solidFill>
              </a:rPr>
              <a:t>                                      «ТАВРИКА»</a:t>
            </a:r>
          </a:p>
          <a:p>
            <a:r>
              <a:rPr lang="ru-RU" sz="3050" dirty="0" smtClean="0">
                <a:solidFill>
                  <a:srgbClr val="FFFF00"/>
                </a:solidFill>
              </a:rPr>
              <a:t>Наши перспективы, планы и надежды на 2016-2020 годы</a:t>
            </a:r>
          </a:p>
          <a:p>
            <a:endParaRPr lang="ru-RU" sz="305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Встреча с интересными людьми</a:t>
            </a:r>
            <a:endParaRPr lang="ru-RU" dirty="0"/>
          </a:p>
        </p:txBody>
      </p:sp>
      <p:pic>
        <p:nvPicPr>
          <p:cNvPr id="4" name="Содержимое 3" descr="134c2912-5e76-4c89-a936-6d4710108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3068960"/>
            <a:ext cx="6768752" cy="3600400"/>
          </a:xfrm>
        </p:spPr>
      </p:pic>
      <p:sp>
        <p:nvSpPr>
          <p:cNvPr id="5" name="TextBox 4"/>
          <p:cNvSpPr txBox="1"/>
          <p:nvPr/>
        </p:nvSpPr>
        <p:spPr>
          <a:xfrm>
            <a:off x="899592" y="1484784"/>
            <a:ext cx="74127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Кашаев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Сергей Владимирович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Институт истории материальных культур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13.05 2016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  Посещение археологических раскопок    на территории Ленинградской области</a:t>
            </a:r>
            <a:endParaRPr lang="ru-RU" sz="3600" dirty="0"/>
          </a:p>
        </p:txBody>
      </p:sp>
      <p:pic>
        <p:nvPicPr>
          <p:cNvPr id="4" name="Содержимое 3" descr="выборг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564904"/>
            <a:ext cx="4032448" cy="4104456"/>
          </a:xfrm>
        </p:spPr>
      </p:pic>
      <p:sp>
        <p:nvSpPr>
          <p:cNvPr id="5" name="TextBox 4"/>
          <p:cNvSpPr txBox="1"/>
          <p:nvPr/>
        </p:nvSpPr>
        <p:spPr>
          <a:xfrm>
            <a:off x="6300192" y="191683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Выборг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Юзер\Desktop\ладо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4176464" cy="38884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87624" y="5661248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Старая Ладога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Работа археологического отряда в июне 2016 года</a:t>
            </a:r>
            <a:endParaRPr lang="ru-RU" sz="2800" dirty="0"/>
          </a:p>
        </p:txBody>
      </p:sp>
      <p:pic>
        <p:nvPicPr>
          <p:cNvPr id="4" name="Содержимое 5" descr="редут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44824"/>
            <a:ext cx="7560840" cy="3600400"/>
          </a:xfrm>
        </p:spPr>
      </p:pic>
      <p:sp>
        <p:nvSpPr>
          <p:cNvPr id="5" name="TextBox 4"/>
          <p:cNvSpPr txBox="1"/>
          <p:nvPr/>
        </p:nvSpPr>
        <p:spPr>
          <a:xfrm>
            <a:off x="1259632" y="602128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Приморский район ( Редут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Альгамбра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Археологическая экспедиция Альгамбра (2016 г.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ru-RU" dirty="0" smtClean="0"/>
              <a:t>                Наши мечты </a:t>
            </a:r>
            <a:endParaRPr lang="ru-RU" dirty="0"/>
          </a:p>
        </p:txBody>
      </p:sp>
      <p:pic>
        <p:nvPicPr>
          <p:cNvPr id="4" name="Содержимое 3" descr="херсонес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500" y="1916833"/>
            <a:ext cx="5521796" cy="3384376"/>
          </a:xfrm>
        </p:spPr>
      </p:pic>
      <p:sp>
        <p:nvSpPr>
          <p:cNvPr id="5" name="TextBox 4"/>
          <p:cNvSpPr txBox="1"/>
          <p:nvPr/>
        </p:nvSpPr>
        <p:spPr>
          <a:xfrm>
            <a:off x="827584" y="544522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Провести археологические раскопки в Херсонесе, возрождая традиции  экспедиций 1982 и 1989 годов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На пути к мечте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Сотрудничество с историческими кружками ДДЮ</a:t>
            </a:r>
          </a:p>
          <a:p>
            <a:pPr>
              <a:buNone/>
            </a:pPr>
            <a:r>
              <a:rPr lang="ru-RU" dirty="0" smtClean="0"/>
              <a:t> ( руководитель – Попов А.А.) и ГБУ ДО </a:t>
            </a:r>
          </a:p>
          <a:p>
            <a:pPr>
              <a:buNone/>
            </a:pPr>
            <a:r>
              <a:rPr lang="ru-RU" dirty="0" smtClean="0"/>
              <a:t>« Молодежный творческий форум Китеж плюс» Приморского района ( руководитель –Кругликов В.В.)</a:t>
            </a:r>
          </a:p>
          <a:p>
            <a:r>
              <a:rPr lang="ru-RU" dirty="0" smtClean="0"/>
              <a:t>Дети посещают крепости и музеи Санкт-Петербурга и пригородов</a:t>
            </a:r>
          </a:p>
          <a:p>
            <a:r>
              <a:rPr lang="ru-RU" dirty="0" smtClean="0"/>
              <a:t>Собирают модели военной техники и макеты крепостей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Юзер\Desktop\OGOiImrf8zk для презен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3672408" cy="2448272"/>
          </a:xfrm>
          <a:prstGeom prst="rect">
            <a:avLst/>
          </a:prstGeom>
          <a:noFill/>
        </p:spPr>
      </p:pic>
      <p:pic>
        <p:nvPicPr>
          <p:cNvPr id="1027" name="Picture 3" descr="C:\Users\Юзер\Desktop\vyChpQ3iDsUдля презе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0648"/>
            <a:ext cx="3779912" cy="2830785"/>
          </a:xfrm>
          <a:prstGeom prst="rect">
            <a:avLst/>
          </a:prstGeom>
          <a:noFill/>
        </p:spPr>
      </p:pic>
      <p:pic>
        <p:nvPicPr>
          <p:cNvPr id="1028" name="Picture 4" descr="C:\Users\Юзер\Desktop\uOPATt7pML8 для презен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3707904" cy="2708920"/>
          </a:xfrm>
          <a:prstGeom prst="rect">
            <a:avLst/>
          </a:prstGeom>
          <a:noFill/>
        </p:spPr>
      </p:pic>
      <p:pic>
        <p:nvPicPr>
          <p:cNvPr id="1029" name="Picture 5" descr="C:\Users\Юзер\Desktop\qIxcdVsxhvM для презен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4499992" cy="306896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b="1" i="1" dirty="0" smtClean="0">
                <a:solidFill>
                  <a:schemeClr val="tx1"/>
                </a:solidFill>
              </a:rPr>
              <a:t>Мы копали в районе посёлка Черноморское,</a:t>
            </a:r>
            <a:br>
              <a:rPr lang="ru-RU" sz="2600" b="1" i="1" dirty="0" smtClean="0">
                <a:solidFill>
                  <a:schemeClr val="tx1"/>
                </a:solidFill>
              </a:rPr>
            </a:br>
            <a:r>
              <a:rPr lang="ru-RU" sz="2600" b="1" i="1" dirty="0" smtClean="0">
                <a:solidFill>
                  <a:schemeClr val="tx1"/>
                </a:solidFill>
              </a:rPr>
              <a:t>                      на </a:t>
            </a:r>
            <a:r>
              <a:rPr lang="ru-RU" sz="2600" b="1" i="1" dirty="0" err="1" smtClean="0">
                <a:solidFill>
                  <a:schemeClr val="tx1"/>
                </a:solidFill>
              </a:rPr>
              <a:t>Тарханкутском</a:t>
            </a:r>
            <a:r>
              <a:rPr lang="ru-RU" sz="2600" b="1" i="1" dirty="0" smtClean="0">
                <a:solidFill>
                  <a:schemeClr val="tx1"/>
                </a:solidFill>
              </a:rPr>
              <a:t> полуострове ,</a:t>
            </a:r>
            <a:br>
              <a:rPr lang="ru-RU" sz="2600" b="1" i="1" dirty="0" smtClean="0">
                <a:solidFill>
                  <a:schemeClr val="tx1"/>
                </a:solidFill>
              </a:rPr>
            </a:br>
            <a:r>
              <a:rPr lang="ru-RU" sz="2600" b="1" i="1" dirty="0" smtClean="0">
                <a:solidFill>
                  <a:schemeClr val="tx1"/>
                </a:solidFill>
              </a:rPr>
              <a:t>                                                 в бухте Большой </a:t>
            </a:r>
            <a:r>
              <a:rPr lang="ru-RU" sz="2600" b="1" i="1" dirty="0" err="1" smtClean="0">
                <a:solidFill>
                  <a:schemeClr val="tx1"/>
                </a:solidFill>
              </a:rPr>
              <a:t>Кастель</a:t>
            </a:r>
            <a:r>
              <a:rPr lang="ru-RU" sz="2600" b="1" i="1" dirty="0" smtClean="0">
                <a:solidFill>
                  <a:schemeClr val="tx1"/>
                </a:solidFill>
              </a:rPr>
              <a:t>  </a:t>
            </a:r>
            <a:endParaRPr lang="ru-RU" sz="2600" b="1" i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Карта позднескифских поселений Крыма.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844824"/>
            <a:ext cx="4032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Преподаватель\Desktop\К тАВРИКЕ\0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36912"/>
            <a:ext cx="3852000" cy="377694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>
            <a:normAutofit/>
          </a:bodyPr>
          <a:lstStyle/>
          <a:p>
            <a:r>
              <a:rPr lang="ru-RU" sz="1500" b="1" dirty="0" err="1"/>
              <a:t>Тарханкут</a:t>
            </a:r>
            <a:r>
              <a:rPr lang="ru-RU" sz="1500" b="1" dirty="0"/>
              <a:t> — наименее заселённая часть Крыма. На самом мысу расположен маяк, небольшой посёлок Маяк, а по соседству с ним село </a:t>
            </a:r>
            <a:r>
              <a:rPr lang="ru-RU" sz="1500" b="1" dirty="0" err="1"/>
              <a:t>Оленевка</a:t>
            </a:r>
            <a:r>
              <a:rPr lang="ru-RU" sz="1500" b="1" dirty="0"/>
              <a:t> (</a:t>
            </a:r>
            <a:r>
              <a:rPr lang="ru-RU" sz="1500" b="1" dirty="0" err="1"/>
              <a:t>Караджа</a:t>
            </a:r>
            <a:r>
              <a:rPr lang="ru-RU" sz="1500" b="1" dirty="0"/>
              <a:t>). Мыс плоский, с песчаными пляжами. Побережье к северо-востоку и юго-востоку от мыса обрывистое и скалистое, пляжи отсутствуют (исключение — бухта </a:t>
            </a:r>
            <a:r>
              <a:rPr lang="ru-RU" sz="1500" b="1" dirty="0" err="1"/>
              <a:t>Очеретай</a:t>
            </a:r>
            <a:r>
              <a:rPr lang="ru-RU" sz="1500" b="1" dirty="0" smtClean="0"/>
              <a:t>)</a:t>
            </a:r>
            <a:br>
              <a:rPr lang="ru-RU" sz="1500" b="1" dirty="0" smtClean="0"/>
            </a:br>
            <a:r>
              <a:rPr lang="ru-RU" sz="1650" b="1" dirty="0" smtClean="0"/>
              <a:t>На территории </a:t>
            </a:r>
            <a:r>
              <a:rPr lang="ru-RU" sz="1650" b="1" dirty="0" err="1" smtClean="0"/>
              <a:t>Тарханкутского</a:t>
            </a:r>
            <a:r>
              <a:rPr lang="ru-RU" sz="1650" b="1" dirty="0" smtClean="0"/>
              <a:t> полуострова имеются остатки древнегреческих поселений, крупнейшее из которых — древнегреческий полис </a:t>
            </a:r>
            <a:r>
              <a:rPr lang="ru-RU" sz="1650" b="1" dirty="0" err="1" smtClean="0"/>
              <a:t>Калос-Лимен</a:t>
            </a:r>
            <a:r>
              <a:rPr lang="ru-RU" sz="1650" b="1" dirty="0" smtClean="0"/>
              <a:t>, скифские могильники. На мысе </a:t>
            </a:r>
            <a:r>
              <a:rPr lang="ru-RU" sz="1650" b="1" dirty="0" err="1" smtClean="0"/>
              <a:t>Тарханкут</a:t>
            </a:r>
            <a:r>
              <a:rPr lang="ru-RU" sz="1650" b="1" dirty="0" smtClean="0"/>
              <a:t> расположен старинный маяк высотой 38 метров, сооружённый из белого </a:t>
            </a:r>
            <a:r>
              <a:rPr lang="ru-RU" sz="1650" b="1" dirty="0" err="1" smtClean="0"/>
              <a:t>инкерманского</a:t>
            </a:r>
            <a:r>
              <a:rPr lang="ru-RU" sz="1650" b="1" dirty="0" smtClean="0"/>
              <a:t> известняка в 1816 году. Во время землетрясения 12 сентября 1927 года маяк не пострадал, хотя башня маяка раскачивалась из стороны в сторону. </a:t>
            </a:r>
          </a:p>
          <a:p>
            <a:endParaRPr lang="ru-RU" sz="1300" b="1" dirty="0"/>
          </a:p>
          <a:p>
            <a:endParaRPr lang="ru-RU" dirty="0"/>
          </a:p>
        </p:txBody>
      </p:sp>
      <p:pic>
        <p:nvPicPr>
          <p:cNvPr id="4" name="Содержимое 3" descr="mys-tarhankut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3573016"/>
            <a:ext cx="68400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реподаватель\Desktop\К тАВРИКЕ\TE81B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04664"/>
            <a:ext cx="3708000" cy="2513896"/>
          </a:xfrm>
          <a:prstGeom prst="rect">
            <a:avLst/>
          </a:prstGeom>
          <a:noFill/>
        </p:spPr>
      </p:pic>
      <p:pic>
        <p:nvPicPr>
          <p:cNvPr id="8" name="Содержимое 3" descr="bolshoj-kastel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75656" y="3356992"/>
            <a:ext cx="6120000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Преподаватель\Desktop\К тАВРИКЕ\TE81BK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116632"/>
            <a:ext cx="4680000" cy="3126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 Балка Большой </a:t>
            </a:r>
            <a:r>
              <a:rPr lang="ru-RU" sz="5400" b="1" dirty="0" err="1" smtClean="0"/>
              <a:t>Кастель</a:t>
            </a:r>
            <a:r>
              <a:rPr lang="ru-RU" sz="5400" b="1" dirty="0" smtClean="0"/>
              <a:t> -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4300" b="1" dirty="0" smtClean="0"/>
              <a:t>  ---Заповедное урочище и памятник природы. Уютная и тихая бухта — отличное место для отдыха и кемпинга.</a:t>
            </a:r>
            <a:br>
              <a:rPr lang="ru-RU" sz="4300" b="1" dirty="0" smtClean="0"/>
            </a:br>
            <a:r>
              <a:rPr lang="ru-RU" sz="4300" b="1" dirty="0" smtClean="0"/>
              <a:t>Памятник природы (1969), заповедное урочище (1980). Балка Большой </a:t>
            </a:r>
            <a:r>
              <a:rPr lang="ru-RU" sz="4300" b="1" dirty="0" err="1" smtClean="0"/>
              <a:t>Кастель</a:t>
            </a:r>
            <a:r>
              <a:rPr lang="ru-RU" sz="4300" b="1" dirty="0" smtClean="0"/>
              <a:t> выходит к берегу моря на </a:t>
            </a:r>
            <a:r>
              <a:rPr lang="ru-RU" sz="4300" b="1" dirty="0" err="1" smtClean="0"/>
              <a:t>Тарханкутском</a:t>
            </a:r>
            <a:r>
              <a:rPr lang="ru-RU" sz="4300" b="1" dirty="0" smtClean="0"/>
              <a:t> полуострове северо-западнее </a:t>
            </a:r>
            <a:r>
              <a:rPr lang="ru-RU" sz="4300" b="1" dirty="0" err="1" smtClean="0"/>
              <a:t>Джангуля</a:t>
            </a:r>
            <a:r>
              <a:rPr lang="ru-RU" sz="4300" b="1" dirty="0" smtClean="0"/>
              <a:t>. Здесь сохранились участки реликтовых кустарниковых зарослей и ковыльных степей. В урочище находится под охраной большая колония диких кроликов.</a:t>
            </a:r>
          </a:p>
          <a:p>
            <a:pPr lvl="0">
              <a:buNone/>
            </a:pPr>
            <a:r>
              <a:rPr lang="ru-RU" sz="4300" b="1" dirty="0" smtClean="0"/>
              <a:t>     Из удобств — в бухте недалеко от берега функционирует колодец. Вода хорошая, чистая, но лучше, на всякий случай, перед употреблением ее кипятить. Из недостатков — дров в этом районе нет (да и по закону тут природу портить нельзя), и в самой бухте не ловит мобильная связь — нужно подниматься пару минут на вершину холма.</a:t>
            </a:r>
            <a:r>
              <a:rPr lang="ru-RU" sz="4300" b="1" dirty="0" smtClean="0">
                <a:solidFill>
                  <a:schemeClr val="tx2"/>
                </a:solidFill>
              </a:rPr>
              <a:t> </a:t>
            </a:r>
          </a:p>
          <a:p>
            <a:pPr lvl="0">
              <a:buNone/>
            </a:pPr>
            <a:r>
              <a:rPr lang="ru-RU" sz="4300" b="1" dirty="0" smtClean="0">
                <a:solidFill>
                  <a:schemeClr val="tx2"/>
                </a:solidFill>
              </a:rPr>
              <a:t>      </a:t>
            </a:r>
          </a:p>
          <a:p>
            <a:pPr lvl="0">
              <a:buNone/>
            </a:pPr>
            <a:r>
              <a:rPr lang="ru-RU" sz="4300" b="1" dirty="0" smtClean="0"/>
              <a:t>      В бухте сохранились руины (фундамент) древнегреческой усадьбы, раскопанной в 1986-87 г. экспедицией Ленинградского института археологии.</a:t>
            </a:r>
            <a:r>
              <a:rPr lang="ru-RU" sz="3300" b="1" dirty="0" smtClean="0"/>
              <a:t/>
            </a:r>
            <a:br>
              <a:rPr lang="ru-RU" sz="3300" b="1" dirty="0" smtClean="0"/>
            </a:br>
            <a:endParaRPr lang="ru-RU" sz="3300" b="1" dirty="0" smtClean="0"/>
          </a:p>
          <a:p>
            <a:pPr>
              <a:buNone/>
            </a:pPr>
            <a:endParaRPr lang="ru-RU" sz="2700" b="1" dirty="0" smtClean="0"/>
          </a:p>
          <a:p>
            <a:pPr>
              <a:buNone/>
            </a:pPr>
            <a:r>
              <a:rPr lang="ru-RU" sz="2700" b="1" dirty="0" smtClean="0"/>
              <a:t>    </a:t>
            </a:r>
          </a:p>
          <a:p>
            <a:endParaRPr lang="ru-RU" sz="2700" b="1" dirty="0" smtClean="0"/>
          </a:p>
          <a:p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Наша бухта – Большой </a:t>
            </a:r>
            <a:r>
              <a:rPr lang="ru-RU" dirty="0" err="1" smtClean="0"/>
              <a:t>Кастель</a:t>
            </a:r>
            <a:endParaRPr lang="ru-RU" dirty="0"/>
          </a:p>
        </p:txBody>
      </p:sp>
      <p:pic>
        <p:nvPicPr>
          <p:cNvPr id="1026" name="Picture 2" descr="C:\Users\g580\Desktop\Новая папка (5) -Таврика\imgprevi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857364"/>
            <a:ext cx="6393205" cy="478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50" b="1" i="1" dirty="0" smtClean="0">
                <a:solidFill>
                  <a:schemeClr val="tx1"/>
                </a:solidFill>
              </a:rPr>
              <a:t/>
            </a:r>
            <a:br>
              <a:rPr lang="ru-RU" sz="2550" b="1" i="1" dirty="0" smtClean="0">
                <a:solidFill>
                  <a:schemeClr val="tx1"/>
                </a:solidFill>
              </a:rPr>
            </a:br>
            <a:r>
              <a:rPr lang="ru-RU" sz="2550" b="1" i="1" dirty="0" smtClean="0">
                <a:solidFill>
                  <a:schemeClr val="tx1"/>
                </a:solidFill>
              </a:rPr>
              <a:t>По нашей просьбе , профессор А.Н.Щеглов пришел к нам на собрание. Он принес свою книжку «Полис и хора» и рассказал, что мы будем копать хору – крепость сельского типа,</a:t>
            </a:r>
            <a:endParaRPr lang="ru-RU" sz="2550" b="1" i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Преподаватель\Desktop\К тАВРИКЕ\Magnet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0036" y="1935321"/>
            <a:ext cx="6483927" cy="438912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788</Words>
  <Application>Microsoft Office PowerPoint</Application>
  <PresentationFormat>Экран (4:3)</PresentationFormat>
  <Paragraphs>101</Paragraphs>
  <Slides>39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Поток</vt:lpstr>
      <vt:lpstr>Из истории нашей школы</vt:lpstr>
      <vt:lpstr>   Из книги: «53-я Легендарная»</vt:lpstr>
      <vt:lpstr> Крым!     Крым!    Крым!</vt:lpstr>
      <vt:lpstr>Мы копали в районе посёлка Черноморское,                       на Тарханкутском полуострове ,                                                  в бухте Большой Кастель  </vt:lpstr>
      <vt:lpstr>             </vt:lpstr>
      <vt:lpstr>Слайд 6</vt:lpstr>
      <vt:lpstr>  Балка Большой Кастель -</vt:lpstr>
      <vt:lpstr>    Наша бухта – Большой Кастель</vt:lpstr>
      <vt:lpstr> По нашей просьбе , профессор А.Н.Щеглов пришел к нам на собрание. Он принес свою книжку «Полис и хора» и рассказал, что мы будем копать хору – крепость сельского типа,</vt:lpstr>
      <vt:lpstr>НАША ХОРА –ДРЕВНЕГРЕЧЕСКАЯ                   УСАДЬБА   </vt:lpstr>
      <vt:lpstr>     </vt:lpstr>
      <vt:lpstr>      Модель нашей усадьбы</vt:lpstr>
      <vt:lpstr> Из книги: «53-я Легендарная»</vt:lpstr>
      <vt:lpstr>« Из книги: - «53-я Легендарная»</vt:lpstr>
      <vt:lpstr> Из книги:  «53-я-Легендарная»</vt:lpstr>
      <vt:lpstr>    Тавриканский отряд</vt:lpstr>
      <vt:lpstr>Свободное время от раскопок- Игры, футбол, море, песни….</vt:lpstr>
      <vt:lpstr>На вокзале, в Ленинграде</vt:lpstr>
      <vt:lpstr>Вечер воспоминаний о Таврике</vt:lpstr>
      <vt:lpstr>        Из книги: «53-я Легендарная»                       Софья Львовна Ганицкая вспоминает:</vt:lpstr>
      <vt:lpstr>                 ПАНСКОЕ!</vt:lpstr>
      <vt:lpstr> Древнегреческая крепость в                         поселении Панское</vt:lpstr>
      <vt:lpstr>        Раскоп  в Панском     </vt:lpstr>
      <vt:lpstr>  Модель древнегреческой                    усадьбы в Панском</vt:lpstr>
      <vt:lpstr>Слайд 25</vt:lpstr>
      <vt:lpstr>Участники археологической экспедиции в 1989 году</vt:lpstr>
      <vt:lpstr>Мост в Крым – место современных раскопок</vt:lpstr>
      <vt:lpstr>Слайд 28</vt:lpstr>
      <vt:lpstr>       Крым!     Крым!   Крым!</vt:lpstr>
      <vt:lpstr>Возрождение  археологического отряда</vt:lpstr>
      <vt:lpstr>Встреча с интересными людьми</vt:lpstr>
      <vt:lpstr>   Посещение археологических раскопок    на территории Ленинградской области</vt:lpstr>
      <vt:lpstr>   Работа археологического отряда в июне 2016 года</vt:lpstr>
      <vt:lpstr>Слайд 34</vt:lpstr>
      <vt:lpstr>Слайд 35</vt:lpstr>
      <vt:lpstr>Слайд 36</vt:lpstr>
      <vt:lpstr>                Наши мечты </vt:lpstr>
      <vt:lpstr>              На пути к мечте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g580</dc:creator>
  <cp:lastModifiedBy>Юзер</cp:lastModifiedBy>
  <cp:revision>57</cp:revision>
  <dcterms:created xsi:type="dcterms:W3CDTF">2016-05-12T11:25:31Z</dcterms:created>
  <dcterms:modified xsi:type="dcterms:W3CDTF">2018-01-18T06:57:57Z</dcterms:modified>
</cp:coreProperties>
</file>