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2" r:id="rId5"/>
    <p:sldId id="264" r:id="rId6"/>
    <p:sldId id="263" r:id="rId7"/>
    <p:sldId id="265" r:id="rId8"/>
    <p:sldId id="266" r:id="rId9"/>
    <p:sldId id="269" r:id="rId10"/>
    <p:sldId id="267" r:id="rId11"/>
    <p:sldId id="271" r:id="rId12"/>
    <p:sldId id="270" r:id="rId13"/>
    <p:sldId id="268" r:id="rId14"/>
    <p:sldId id="272" r:id="rId15"/>
    <p:sldId id="274" r:id="rId16"/>
    <p:sldId id="273" r:id="rId17"/>
    <p:sldId id="275" r:id="rId18"/>
    <p:sldId id="277" r:id="rId19"/>
    <p:sldId id="27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561" autoAdjust="0"/>
    <p:restoredTop sz="94660"/>
  </p:normalViewPr>
  <p:slideViewPr>
    <p:cSldViewPr>
      <p:cViewPr varScale="1">
        <p:scale>
          <a:sx n="110" d="100"/>
          <a:sy n="110" d="100"/>
        </p:scale>
        <p:origin x="-16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2F412-4324-4D29-911B-D580D7C4E4DD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3585-CFDA-4D36-96E2-E856F689D3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2F412-4324-4D29-911B-D580D7C4E4DD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3585-CFDA-4D36-96E2-E856F689D3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2F412-4324-4D29-911B-D580D7C4E4DD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3585-CFDA-4D36-96E2-E856F689D3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2F412-4324-4D29-911B-D580D7C4E4DD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3585-CFDA-4D36-96E2-E856F689D3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2F412-4324-4D29-911B-D580D7C4E4DD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3585-CFDA-4D36-96E2-E856F689D3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2F412-4324-4D29-911B-D580D7C4E4DD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3585-CFDA-4D36-96E2-E856F689D3D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2F412-4324-4D29-911B-D580D7C4E4DD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3585-CFDA-4D36-96E2-E856F689D3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2F412-4324-4D29-911B-D580D7C4E4DD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3585-CFDA-4D36-96E2-E856F689D3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2F412-4324-4D29-911B-D580D7C4E4DD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3585-CFDA-4D36-96E2-E856F689D3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2F412-4324-4D29-911B-D580D7C4E4DD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D53585-CFDA-4D36-96E2-E856F689D3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2F412-4324-4D29-911B-D580D7C4E4DD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3585-CFDA-4D36-96E2-E856F689D3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E32F412-4324-4D29-911B-D580D7C4E4DD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C4D53585-CFDA-4D36-96E2-E856F689D3D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Системы счисления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Презентация к уроку 6 класс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868144" y="5157192"/>
            <a:ext cx="31683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Подготовила учитель информатики ГБОУ школа </a:t>
            </a:r>
            <a:r>
              <a:rPr lang="en-US" dirty="0" smtClean="0"/>
              <a:t>53</a:t>
            </a:r>
            <a:endParaRPr lang="ru-RU" dirty="0" smtClean="0"/>
          </a:p>
          <a:p>
            <a:pPr algn="r"/>
            <a:r>
              <a:rPr lang="ru-RU" dirty="0" smtClean="0"/>
              <a:t>Приморского района </a:t>
            </a:r>
            <a:br>
              <a:rPr lang="ru-RU" dirty="0" smtClean="0"/>
            </a:br>
            <a:r>
              <a:rPr lang="ru-RU" dirty="0" smtClean="0"/>
              <a:t>Санкт-Петербурга</a:t>
            </a:r>
          </a:p>
          <a:p>
            <a:pPr algn="r"/>
            <a:r>
              <a:rPr lang="ru-RU" smtClean="0"/>
              <a:t>Лучина</a:t>
            </a:r>
            <a:r>
              <a:rPr lang="ru-RU" smtClean="0"/>
              <a:t> </a:t>
            </a:r>
            <a:r>
              <a:rPr lang="ru-RU" dirty="0" smtClean="0"/>
              <a:t>Д.С.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0679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903000"/>
          </a:xfrm>
        </p:spPr>
        <p:txBody>
          <a:bodyPr/>
          <a:lstStyle/>
          <a:p>
            <a:r>
              <a:rPr lang="ru-RU" dirty="0" smtClean="0">
                <a:solidFill>
                  <a:schemeClr val="accent2"/>
                </a:solidFill>
              </a:rPr>
              <a:t>восьмеричная и десятичная  Системы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2"/>
                </a:solidFill>
              </a:rPr>
              <a:t>счисления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5065380"/>
              </p:ext>
            </p:extLst>
          </p:nvPr>
        </p:nvGraphicFramePr>
        <p:xfrm>
          <a:off x="822325" y="1484783"/>
          <a:ext cx="3389636" cy="35283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4818"/>
                <a:gridCol w="1694818"/>
              </a:tblGrid>
              <a:tr h="58806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10-я  с/с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8-я  с/с</a:t>
                      </a:r>
                      <a:endParaRPr lang="ru-RU" dirty="0"/>
                    </a:p>
                  </a:txBody>
                  <a:tcPr anchor="ctr"/>
                </a:tc>
              </a:tr>
              <a:tr h="58806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</a:tr>
              <a:tr h="58806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  <a:tr h="58806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 anchor="ctr"/>
                </a:tc>
              </a:tr>
              <a:tr h="58806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 anchor="ctr"/>
                </a:tc>
              </a:tr>
              <a:tr h="58806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7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488762126"/>
              </p:ext>
            </p:extLst>
          </p:nvPr>
        </p:nvGraphicFramePr>
        <p:xfrm>
          <a:off x="5076056" y="1484784"/>
          <a:ext cx="3389636" cy="34563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4818"/>
                <a:gridCol w="1694818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10-я  с/с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8-я  с/с</a:t>
                      </a:r>
                      <a:endParaRPr lang="ru-RU" dirty="0"/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699792" y="5373216"/>
            <a:ext cx="6120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0</a:t>
            </a:r>
            <a:r>
              <a:rPr lang="ru-RU" sz="3200" dirty="0"/>
              <a:t> </a:t>
            </a:r>
            <a:r>
              <a:rPr lang="ru-RU" sz="3200" dirty="0" smtClean="0"/>
              <a:t>1 2 3 4 5 6 7 8 9 10 11 12 13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H="1">
            <a:off x="5364088" y="5373216"/>
            <a:ext cx="432048" cy="72008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5766534" y="5373216"/>
            <a:ext cx="432048" cy="72008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017257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903000"/>
          </a:xfrm>
        </p:spPr>
        <p:txBody>
          <a:bodyPr/>
          <a:lstStyle/>
          <a:p>
            <a:r>
              <a:rPr lang="ru-RU" dirty="0" smtClean="0">
                <a:solidFill>
                  <a:schemeClr val="accent2"/>
                </a:solidFill>
              </a:rPr>
              <a:t>двоичная и восьмеричная  Системы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2"/>
                </a:solidFill>
              </a:rPr>
              <a:t>счисления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80202695"/>
              </p:ext>
            </p:extLst>
          </p:nvPr>
        </p:nvGraphicFramePr>
        <p:xfrm>
          <a:off x="822325" y="1484783"/>
          <a:ext cx="3389636" cy="35283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4818"/>
                <a:gridCol w="1694818"/>
              </a:tblGrid>
              <a:tr h="58806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2-я  с/с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8-я  с/с</a:t>
                      </a:r>
                      <a:endParaRPr lang="ru-RU" dirty="0"/>
                    </a:p>
                  </a:txBody>
                  <a:tcPr anchor="ctr"/>
                </a:tc>
              </a:tr>
              <a:tr h="58806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</a:tr>
              <a:tr h="58806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  <a:tr h="58806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 anchor="ctr"/>
                </a:tc>
              </a:tr>
              <a:tr h="58806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 anchor="ctr"/>
                </a:tc>
              </a:tr>
              <a:tr h="58806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7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48806430"/>
              </p:ext>
            </p:extLst>
          </p:nvPr>
        </p:nvGraphicFramePr>
        <p:xfrm>
          <a:off x="5076056" y="1484784"/>
          <a:ext cx="3389636" cy="34563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4818"/>
                <a:gridCol w="1694818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2-я  с/с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8-я  с/с</a:t>
                      </a:r>
                      <a:endParaRPr lang="ru-RU" dirty="0"/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987824" y="5085184"/>
            <a:ext cx="61206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Каждой цифре восьмеричного числа в соответствие ставится последовательность из трёх двоичных цифр (нули справа опускаем)</a:t>
            </a:r>
          </a:p>
        </p:txBody>
      </p:sp>
    </p:spTree>
    <p:extLst>
      <p:ext uri="{BB962C8B-B14F-4D97-AF65-F5344CB8AC3E}">
        <p14:creationId xmlns:p14="http://schemas.microsoft.com/office/powerpoint/2010/main" xmlns="" val="16497800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accent2"/>
                </a:solidFill>
              </a:rPr>
              <a:t>шестнадцатиричная</a:t>
            </a:r>
            <a:r>
              <a:rPr lang="ru-RU" dirty="0" smtClean="0">
                <a:solidFill>
                  <a:schemeClr val="accent2"/>
                </a:solidFill>
              </a:rPr>
              <a:t> Система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2"/>
                </a:solidFill>
              </a:rPr>
              <a:t>счисления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768532"/>
          </a:xfrm>
        </p:spPr>
        <p:txBody>
          <a:bodyPr>
            <a:noAutofit/>
          </a:bodyPr>
          <a:lstStyle/>
          <a:p>
            <a:r>
              <a:rPr lang="ru-RU" sz="2400" b="0" dirty="0" smtClean="0"/>
              <a:t>Вспомогательная система счисления в ЭВМ, так как перевод чисел из двоичной системы счисления и обратно достаточно прост, а запись чисел значительно короче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7584" y="3810229"/>
            <a:ext cx="75248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/>
              <a:t>0 1 2 3 4 5 6 7 8 9</a:t>
            </a:r>
            <a:endParaRPr lang="ru-RU" sz="6600" dirty="0"/>
          </a:p>
        </p:txBody>
      </p:sp>
      <p:pic>
        <p:nvPicPr>
          <p:cNvPr id="7170" name="Picture 2" descr="http://www.nowere.net/b/arch/46882/thumb/1292932946061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6948264" y="1884040"/>
            <a:ext cx="2088232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15916" y="5229200"/>
            <a:ext cx="6264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 smtClean="0"/>
              <a:t>А В С </a:t>
            </a:r>
            <a:r>
              <a:rPr lang="en-US" sz="7200" dirty="0" smtClean="0"/>
              <a:t>D E F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xmlns="" val="466117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903000"/>
          </a:xfrm>
        </p:spPr>
        <p:txBody>
          <a:bodyPr/>
          <a:lstStyle/>
          <a:p>
            <a:r>
              <a:rPr lang="ru-RU" dirty="0" err="1" smtClean="0">
                <a:solidFill>
                  <a:schemeClr val="accent2"/>
                </a:solidFill>
              </a:rPr>
              <a:t>шестнадцатиричная</a:t>
            </a:r>
            <a:r>
              <a:rPr lang="ru-RU" dirty="0" smtClean="0">
                <a:solidFill>
                  <a:schemeClr val="accent2"/>
                </a:solidFill>
              </a:rPr>
              <a:t> и десятичная  Системы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2"/>
                </a:solidFill>
              </a:rPr>
              <a:t>счисления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80528979"/>
              </p:ext>
            </p:extLst>
          </p:nvPr>
        </p:nvGraphicFramePr>
        <p:xfrm>
          <a:off x="822325" y="1484783"/>
          <a:ext cx="3389636" cy="48245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4818"/>
                <a:gridCol w="1694818"/>
              </a:tblGrid>
              <a:tr h="48245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10-я  с/с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16-я  с/с</a:t>
                      </a:r>
                      <a:endParaRPr lang="ru-RU" dirty="0"/>
                    </a:p>
                  </a:txBody>
                  <a:tcPr anchor="ctr"/>
                </a:tc>
              </a:tr>
              <a:tr h="48245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</a:tr>
              <a:tr h="48245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  <a:tr h="48245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 anchor="ctr"/>
                </a:tc>
              </a:tr>
              <a:tr h="48245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 anchor="ctr"/>
                </a:tc>
              </a:tr>
              <a:tr h="48245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 anchor="ctr"/>
                </a:tc>
              </a:tr>
              <a:tr h="48245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 anchor="ctr"/>
                </a:tc>
              </a:tr>
              <a:tr h="48245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anchor="ctr"/>
                </a:tc>
              </a:tr>
              <a:tr h="48245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 anchor="ctr"/>
                </a:tc>
              </a:tr>
              <a:tr h="48245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22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04034258"/>
              </p:ext>
            </p:extLst>
          </p:nvPr>
        </p:nvGraphicFramePr>
        <p:xfrm>
          <a:off x="4716016" y="1484784"/>
          <a:ext cx="3389636" cy="48245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4818"/>
                <a:gridCol w="1694818"/>
              </a:tblGrid>
              <a:tr h="48245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10-я  с/с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16-я  с/с</a:t>
                      </a:r>
                      <a:endParaRPr lang="ru-RU" dirty="0"/>
                    </a:p>
                  </a:txBody>
                  <a:tcPr anchor="ctr"/>
                </a:tc>
              </a:tr>
              <a:tr h="48245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 anchor="ctr"/>
                </a:tc>
              </a:tr>
              <a:tr h="48245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 anchor="ctr"/>
                </a:tc>
              </a:tr>
              <a:tr h="48245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 anchor="ctr"/>
                </a:tc>
              </a:tr>
              <a:tr h="48245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</a:t>
                      </a:r>
                      <a:endParaRPr lang="ru-RU" dirty="0"/>
                    </a:p>
                  </a:txBody>
                  <a:tcPr anchor="ctr"/>
                </a:tc>
              </a:tr>
              <a:tr h="48245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ru-RU" dirty="0"/>
                    </a:p>
                  </a:txBody>
                  <a:tcPr anchor="ctr"/>
                </a:tc>
              </a:tr>
              <a:tr h="48245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ru-RU" dirty="0"/>
                    </a:p>
                  </a:txBody>
                  <a:tcPr anchor="ctr"/>
                </a:tc>
              </a:tr>
              <a:tr h="48245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ru-RU" dirty="0"/>
                    </a:p>
                  </a:txBody>
                  <a:tcPr anchor="ctr"/>
                </a:tc>
              </a:tr>
              <a:tr h="48245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ru-RU" dirty="0"/>
                    </a:p>
                  </a:txBody>
                  <a:tcPr anchor="ctr"/>
                </a:tc>
              </a:tr>
              <a:tr h="48245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17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17257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903000"/>
          </a:xfrm>
        </p:spPr>
        <p:txBody>
          <a:bodyPr/>
          <a:lstStyle/>
          <a:p>
            <a:r>
              <a:rPr lang="ru-RU" dirty="0" smtClean="0">
                <a:solidFill>
                  <a:schemeClr val="accent2"/>
                </a:solidFill>
              </a:rPr>
              <a:t>Другие позиционные Системы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2"/>
                </a:solidFill>
              </a:rPr>
              <a:t>счисления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96416135"/>
              </p:ext>
            </p:extLst>
          </p:nvPr>
        </p:nvGraphicFramePr>
        <p:xfrm>
          <a:off x="822325" y="1484783"/>
          <a:ext cx="3389636" cy="334837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4818"/>
                <a:gridCol w="1694818"/>
              </a:tblGrid>
              <a:tr h="37204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10-я  с/с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3-я  с/с</a:t>
                      </a:r>
                      <a:endParaRPr lang="ru-RU" dirty="0"/>
                    </a:p>
                  </a:txBody>
                  <a:tcPr anchor="ctr"/>
                </a:tc>
              </a:tr>
              <a:tr h="37204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</a:tr>
              <a:tr h="37204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  <a:tr h="37204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 anchor="ctr"/>
                </a:tc>
              </a:tr>
              <a:tr h="37204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 anchor="ctr"/>
                </a:tc>
              </a:tr>
              <a:tr h="37204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 anchor="ctr"/>
                </a:tc>
              </a:tr>
              <a:tr h="37204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 anchor="ctr"/>
                </a:tc>
              </a:tr>
              <a:tr h="37204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 anchor="ctr"/>
                </a:tc>
              </a:tr>
              <a:tr h="37204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21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7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30309285"/>
              </p:ext>
            </p:extLst>
          </p:nvPr>
        </p:nvGraphicFramePr>
        <p:xfrm>
          <a:off x="5076056" y="1484784"/>
          <a:ext cx="3389636" cy="345638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4818"/>
                <a:gridCol w="1694818"/>
              </a:tblGrid>
              <a:tr h="38404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10-я  с/с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5-я  с/с</a:t>
                      </a:r>
                      <a:endParaRPr lang="ru-RU" dirty="0"/>
                    </a:p>
                  </a:txBody>
                  <a:tcPr anchor="ctr"/>
                </a:tc>
              </a:tr>
              <a:tr h="38404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</a:tr>
              <a:tr h="38404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  <a:tr h="38404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 anchor="ctr"/>
                </a:tc>
              </a:tr>
              <a:tr h="38404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 anchor="ctr"/>
                </a:tc>
              </a:tr>
              <a:tr h="38404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 anchor="ctr"/>
                </a:tc>
              </a:tr>
              <a:tr h="38404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 anchor="ctr"/>
                </a:tc>
              </a:tr>
              <a:tr h="38404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 anchor="ctr"/>
                </a:tc>
              </a:tr>
              <a:tr h="384043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85920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Прочие Системы счисления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Информация для любознательных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412457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informatika.edusite.ru/8_002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8364" y="1916832"/>
            <a:ext cx="4150246" cy="3096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/>
                </a:solidFill>
              </a:rPr>
              <a:t>Единичная Система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2"/>
                </a:solidFill>
              </a:rPr>
              <a:t>счисления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1320260"/>
          </a:xfrm>
        </p:spPr>
        <p:txBody>
          <a:bodyPr>
            <a:noAutofit/>
          </a:bodyPr>
          <a:lstStyle/>
          <a:p>
            <a:r>
              <a:rPr lang="ru-RU" sz="2400" b="0" dirty="0" smtClean="0"/>
              <a:t>Хронологически появилась первой. Единица обозначается однотипным символом, </a:t>
            </a:r>
            <a:br>
              <a:rPr lang="ru-RU" sz="2400" b="0" dirty="0" smtClean="0"/>
            </a:br>
            <a:r>
              <a:rPr lang="ru-RU" sz="2400" b="0" dirty="0" smtClean="0"/>
              <a:t>а число – нужным количеством </a:t>
            </a:r>
            <a:br>
              <a:rPr lang="ru-RU" sz="2400" b="0" dirty="0" smtClean="0"/>
            </a:br>
            <a:r>
              <a:rPr lang="ru-RU" sz="2400" b="0" dirty="0" smtClean="0"/>
              <a:t>повторений этого символа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43808" y="5296320"/>
            <a:ext cx="6264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 smtClean="0"/>
              <a:t>1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xmlns="" val="40284950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/>
                </a:solidFill>
              </a:rPr>
              <a:t>Египетская Система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2"/>
                </a:solidFill>
              </a:rPr>
              <a:t>счисления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2616404"/>
          </a:xfrm>
        </p:spPr>
        <p:txBody>
          <a:bodyPr>
            <a:noAutofit/>
          </a:bodyPr>
          <a:lstStyle/>
          <a:p>
            <a:r>
              <a:rPr lang="ru-RU" sz="2400" b="0" dirty="0"/>
              <a:t>Д</a:t>
            </a:r>
            <a:r>
              <a:rPr lang="ru-RU" sz="2400" b="0" dirty="0" smtClean="0"/>
              <a:t>ля </a:t>
            </a:r>
            <a:r>
              <a:rPr lang="ru-RU" sz="2400" b="0" dirty="0"/>
              <a:t>обозначения чисел 0, 1, 10, 10</a:t>
            </a:r>
            <a:r>
              <a:rPr lang="ru-RU" sz="2400" b="0" baseline="30000" dirty="0"/>
              <a:t>2</a:t>
            </a:r>
            <a:r>
              <a:rPr lang="ru-RU" sz="2400" b="0" dirty="0"/>
              <a:t>, 10</a:t>
            </a:r>
            <a:r>
              <a:rPr lang="ru-RU" sz="2400" b="0" baseline="30000" dirty="0"/>
              <a:t>3</a:t>
            </a:r>
            <a:r>
              <a:rPr lang="ru-RU" sz="2400" b="0" dirty="0"/>
              <a:t>, 10</a:t>
            </a:r>
            <a:r>
              <a:rPr lang="ru-RU" sz="2400" b="0" baseline="30000" dirty="0"/>
              <a:t>4</a:t>
            </a:r>
            <a:r>
              <a:rPr lang="ru-RU" sz="2400" b="0" dirty="0"/>
              <a:t>, 10</a:t>
            </a:r>
            <a:r>
              <a:rPr lang="ru-RU" sz="2400" b="0" baseline="30000" dirty="0"/>
              <a:t>5</a:t>
            </a:r>
            <a:r>
              <a:rPr lang="ru-RU" sz="2400" b="0" dirty="0"/>
              <a:t>, 10</a:t>
            </a:r>
            <a:r>
              <a:rPr lang="ru-RU" sz="2400" b="0" baseline="30000" dirty="0"/>
              <a:t>6</a:t>
            </a:r>
            <a:r>
              <a:rPr lang="ru-RU" sz="2400" b="0" dirty="0"/>
              <a:t>, 10</a:t>
            </a:r>
            <a:r>
              <a:rPr lang="ru-RU" sz="2400" b="0" baseline="30000" dirty="0"/>
              <a:t>7</a:t>
            </a:r>
            <a:r>
              <a:rPr lang="ru-RU" sz="2400" b="0" dirty="0"/>
              <a:t> использовались специальные цифры. Числа в египетской системе счисления записывались как комбинации этих цифр, в которых каждая из цифр повторялась не более девяти раз.</a:t>
            </a:r>
            <a:endParaRPr lang="ru-RU" sz="2400" b="0" dirty="0" smtClean="0"/>
          </a:p>
        </p:txBody>
      </p:sp>
      <p:pic>
        <p:nvPicPr>
          <p:cNvPr id="18434" name="Picture 2" descr="http://labalancedes2terres.info/IMG/png/doc-42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028949"/>
            <a:ext cx="5095875" cy="3829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85241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/>
                </a:solidFill>
              </a:rPr>
              <a:t>Алфавитные Системы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2"/>
                </a:solidFill>
              </a:rPr>
              <a:t>счисления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2616404"/>
          </a:xfrm>
        </p:spPr>
        <p:txBody>
          <a:bodyPr>
            <a:noAutofit/>
          </a:bodyPr>
          <a:lstStyle/>
          <a:p>
            <a:r>
              <a:rPr lang="ru-RU" sz="2400" b="0" dirty="0"/>
              <a:t>Алфавитными системами счисления пользовались древние армяне, грузины, </a:t>
            </a:r>
            <a:r>
              <a:rPr lang="ru-RU" sz="2400" b="0" dirty="0" smtClean="0"/>
              <a:t>греки, арабы, </a:t>
            </a:r>
            <a:r>
              <a:rPr lang="ru-RU" sz="2400" b="0" dirty="0"/>
              <a:t>евреи </a:t>
            </a:r>
            <a:r>
              <a:rPr lang="ru-RU" sz="2400" b="0" dirty="0" smtClean="0"/>
              <a:t>и </a:t>
            </a:r>
            <a:r>
              <a:rPr lang="ru-RU" sz="2400" b="0" dirty="0"/>
              <a:t>другие народы Ближнего Востока.</a:t>
            </a:r>
            <a:endParaRPr lang="ru-RU" sz="2400" b="0" dirty="0" smtClean="0"/>
          </a:p>
        </p:txBody>
      </p:sp>
      <p:pic>
        <p:nvPicPr>
          <p:cNvPr id="16386" name="Picture 2" descr="http://ru.convdocs.org/pars_docs/refs/69/68903/68903_html_m46b1b04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67944" y="2420888"/>
            <a:ext cx="4352481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13509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/>
                </a:solidFill>
              </a:rPr>
              <a:t>Вавилонская Система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2"/>
                </a:solidFill>
              </a:rPr>
              <a:t>счисления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2616404"/>
          </a:xfrm>
        </p:spPr>
        <p:txBody>
          <a:bodyPr>
            <a:noAutofit/>
          </a:bodyPr>
          <a:lstStyle/>
          <a:p>
            <a:r>
              <a:rPr lang="ru-RU" sz="6000" b="0" dirty="0" err="1" smtClean="0"/>
              <a:t>Шестидесятиричная</a:t>
            </a:r>
            <a:r>
              <a:rPr lang="ru-RU" sz="6000" b="0" dirty="0" smtClean="0"/>
              <a:t>! </a:t>
            </a:r>
          </a:p>
        </p:txBody>
      </p:sp>
      <p:pic>
        <p:nvPicPr>
          <p:cNvPr id="17410" name="Picture 2" descr="http://s1.uploads.ru/YRyTf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060848"/>
            <a:ext cx="2369346" cy="2887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412" name="Picture 4" descr="http://imcialumnos.com/jonathan%20alvarez%20islas/Frontpage/Imagenes/numeracion_sexagesima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7556" y="2564904"/>
            <a:ext cx="6111788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13509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/>
                </a:solidFill>
              </a:rPr>
              <a:t>Система счисления - 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Символический метод записи чисел, представление чисел с помощью письменных знаков</a:t>
            </a:r>
            <a:endParaRPr lang="ru-RU" sz="2400" dirty="0"/>
          </a:p>
        </p:txBody>
      </p:sp>
      <p:pic>
        <p:nvPicPr>
          <p:cNvPr id="1026" name="Picture 2" descr="http://dpk-info.ucoz.ru/_pu/0/8763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636912"/>
            <a:ext cx="4257675" cy="2257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0795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/>
                </a:solidFill>
              </a:rPr>
              <a:t>Непозиционные Системы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2"/>
                </a:solidFill>
              </a:rPr>
              <a:t>счисления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00629"/>
            <a:ext cx="7520940" cy="1032228"/>
          </a:xfrm>
        </p:spPr>
        <p:txBody>
          <a:bodyPr>
            <a:noAutofit/>
          </a:bodyPr>
          <a:lstStyle/>
          <a:p>
            <a:r>
              <a:rPr lang="ru-RU" sz="2400" b="0" dirty="0"/>
              <a:t>величина, которую обозначает цифра, не зависит от положения в числе. При этом система может накладывать ограничения на положение цифр, например, чтобы они были расположены в порядке убывания.</a:t>
            </a:r>
            <a:endParaRPr lang="ru-RU" sz="2400" dirty="0"/>
          </a:p>
        </p:txBody>
      </p:sp>
      <p:pic>
        <p:nvPicPr>
          <p:cNvPr id="2050" name="Picture 2" descr="http://info11-109.narod.ru/SIST_SCHISLEN/Nepozi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708920"/>
            <a:ext cx="3409950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716016" y="5517232"/>
            <a:ext cx="12241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ZXIII </a:t>
            </a:r>
            <a:endParaRPr lang="ru-RU" sz="4400" dirty="0"/>
          </a:p>
        </p:txBody>
      </p:sp>
      <p:sp>
        <p:nvSpPr>
          <p:cNvPr id="7" name="TextBox 6"/>
          <p:cNvSpPr txBox="1"/>
          <p:nvPr/>
        </p:nvSpPr>
        <p:spPr>
          <a:xfrm>
            <a:off x="6732240" y="5517232"/>
            <a:ext cx="19442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2013  </a:t>
            </a:r>
            <a:endParaRPr lang="ru-RU" sz="4400" dirty="0"/>
          </a:p>
        </p:txBody>
      </p:sp>
      <p:pic>
        <p:nvPicPr>
          <p:cNvPr id="2054" name="Picture 6" descr="http://www.trtik.sk/wp-content/uploads/2008/12/travian-roman-imag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2843808" y="3068960"/>
            <a:ext cx="1476164" cy="1857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76959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/>
                </a:solidFill>
              </a:rPr>
              <a:t>позиционные Системы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2"/>
                </a:solidFill>
              </a:rPr>
              <a:t>счисления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00629"/>
            <a:ext cx="7520940" cy="1032228"/>
          </a:xfrm>
        </p:spPr>
        <p:txBody>
          <a:bodyPr>
            <a:noAutofit/>
          </a:bodyPr>
          <a:lstStyle/>
          <a:p>
            <a:r>
              <a:rPr lang="ru-RU" sz="2400" b="0" dirty="0"/>
              <a:t>один и тот же числовой знак (цифра) в записи числа имеет различные значения в зависимости от того места (разряда), где он расположен.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203848" y="5018400"/>
            <a:ext cx="59766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Изобретение позиционной нумерации, </a:t>
            </a:r>
            <a:r>
              <a:rPr lang="ru-RU" sz="2400" dirty="0" smtClean="0"/>
              <a:t>приписывается</a:t>
            </a:r>
            <a:r>
              <a:rPr lang="ru-RU" sz="2400" dirty="0"/>
              <a:t> шумерам и вавилонянам; развита была такая нумерация индусами и имела неоценимые последствия в истории человеческой цивилизации.</a:t>
            </a:r>
          </a:p>
        </p:txBody>
      </p:sp>
      <p:pic>
        <p:nvPicPr>
          <p:cNvPr id="4098" name="Picture 2" descr="http://zestlessons.narod.ru/number/image/Vavilonyan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92180" y="1951350"/>
            <a:ext cx="2266950" cy="306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14322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/>
                </a:solidFill>
              </a:rPr>
              <a:t>Основание Системы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2"/>
                </a:solidFill>
              </a:rPr>
              <a:t>счисления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00629"/>
            <a:ext cx="7520940" cy="1032228"/>
          </a:xfrm>
        </p:spPr>
        <p:txBody>
          <a:bodyPr>
            <a:noAutofit/>
          </a:bodyPr>
          <a:lstStyle/>
          <a:p>
            <a:r>
              <a:rPr lang="ru-RU" sz="2400" b="0" dirty="0" smtClean="0"/>
              <a:t>Количество используемых в системе счисления символов</a:t>
            </a:r>
            <a:endParaRPr lang="ru-RU" sz="2400" dirty="0"/>
          </a:p>
        </p:txBody>
      </p:sp>
      <p:pic>
        <p:nvPicPr>
          <p:cNvPr id="6" name="Picture 2" descr="http://dpk-info.ucoz.ru/_pu/0/8763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636912"/>
            <a:ext cx="4257675" cy="2257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02968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/>
                </a:solidFill>
              </a:rPr>
              <a:t>десятичная Система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2"/>
                </a:solidFill>
              </a:rPr>
              <a:t>счисления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00629"/>
            <a:ext cx="7520940" cy="1032228"/>
          </a:xfrm>
        </p:spPr>
        <p:txBody>
          <a:bodyPr>
            <a:noAutofit/>
          </a:bodyPr>
          <a:lstStyle/>
          <a:p>
            <a:r>
              <a:rPr lang="ru-RU" sz="2400" b="0" dirty="0" smtClean="0"/>
              <a:t>Современная десятичная система счисления связана со счётом на пальцах</a:t>
            </a:r>
            <a:endParaRPr lang="ru-RU" sz="2400" dirty="0"/>
          </a:p>
        </p:txBody>
      </p:sp>
      <p:pic>
        <p:nvPicPr>
          <p:cNvPr id="3074" name="Picture 2" descr="http://pit.dirty.ru/dirty/1/2010/11/22/31124-201408-4491652bb2d5937a5128418438ad3da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204864"/>
            <a:ext cx="4752975" cy="267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478582" y="5301208"/>
            <a:ext cx="52565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0 1 2 3 4 5 6 7 8 9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xmlns="" val="3814322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/>
                </a:solidFill>
              </a:rPr>
              <a:t>двоичная Система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2"/>
                </a:solidFill>
              </a:rPr>
              <a:t>счисления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768532"/>
          </a:xfrm>
        </p:spPr>
        <p:txBody>
          <a:bodyPr>
            <a:noAutofit/>
          </a:bodyPr>
          <a:lstStyle/>
          <a:p>
            <a:r>
              <a:rPr lang="ru-RU" sz="2400" b="0" dirty="0" smtClean="0"/>
              <a:t>Основная система счисления в ЭВМ, так как аппаратные устройства могут надёжно распознавать только два состояния: </a:t>
            </a:r>
            <a:br>
              <a:rPr lang="ru-RU" sz="2400" b="0" dirty="0" smtClean="0"/>
            </a:br>
            <a:r>
              <a:rPr lang="ru-RU" sz="2400" b="0" dirty="0" smtClean="0"/>
              <a:t>включено – выключено;</a:t>
            </a:r>
            <a:r>
              <a:rPr lang="ru-RU" sz="2400" b="0" dirty="0"/>
              <a:t/>
            </a:r>
            <a:br>
              <a:rPr lang="ru-RU" sz="2400" b="0" dirty="0"/>
            </a:br>
            <a:r>
              <a:rPr lang="ru-RU" sz="2400" b="0" dirty="0" smtClean="0"/>
              <a:t>намагничено – не намагничено;</a:t>
            </a:r>
            <a:r>
              <a:rPr lang="ru-RU" sz="2400" b="0" dirty="0"/>
              <a:t/>
            </a:r>
            <a:br>
              <a:rPr lang="ru-RU" sz="2400" b="0" dirty="0"/>
            </a:br>
            <a:r>
              <a:rPr lang="ru-RU" sz="2400" b="0" dirty="0" smtClean="0"/>
              <a:t>есть напряжение – нет напряжения и т.д.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80112" y="5301208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 smtClean="0"/>
              <a:t>0 1</a:t>
            </a:r>
            <a:endParaRPr lang="ru-RU" sz="7200" dirty="0"/>
          </a:p>
        </p:txBody>
      </p:sp>
      <p:pic>
        <p:nvPicPr>
          <p:cNvPr id="7170" name="Picture 2" descr="http://www.nowere.net/b/arch/46882/thumb/1292932946061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6876256" y="2996952"/>
            <a:ext cx="2088232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90846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903000"/>
          </a:xfrm>
        </p:spPr>
        <p:txBody>
          <a:bodyPr/>
          <a:lstStyle/>
          <a:p>
            <a:r>
              <a:rPr lang="ru-RU" dirty="0" smtClean="0">
                <a:solidFill>
                  <a:schemeClr val="accent2"/>
                </a:solidFill>
              </a:rPr>
              <a:t>Двоичная и десятичная  Системы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2"/>
                </a:solidFill>
              </a:rPr>
              <a:t>счисления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27398830"/>
              </p:ext>
            </p:extLst>
          </p:nvPr>
        </p:nvGraphicFramePr>
        <p:xfrm>
          <a:off x="822325" y="1484783"/>
          <a:ext cx="3389636" cy="324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4818"/>
                <a:gridCol w="1694818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10-я  с/с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2-я  с/с</a:t>
                      </a:r>
                      <a:endParaRPr lang="ru-RU" dirty="0"/>
                    </a:p>
                  </a:txBody>
                  <a:tcPr anchor="ctr"/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 anchor="ctr"/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anchor="ctr"/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 anchor="ctr"/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7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47514065"/>
              </p:ext>
            </p:extLst>
          </p:nvPr>
        </p:nvGraphicFramePr>
        <p:xfrm>
          <a:off x="5076056" y="1484784"/>
          <a:ext cx="3389636" cy="3240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4818"/>
                <a:gridCol w="1694818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10-я  с/с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2-я  с/с</a:t>
                      </a:r>
                      <a:endParaRPr lang="ru-RU" dirty="0"/>
                    </a:p>
                  </a:txBody>
                  <a:tcPr anchor="ctr"/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 anchor="ctr"/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101</a:t>
                      </a:r>
                      <a:endParaRPr lang="ru-RU" dirty="0"/>
                    </a:p>
                  </a:txBody>
                  <a:tcPr anchor="ctr"/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110</a:t>
                      </a:r>
                      <a:endParaRPr lang="ru-RU" dirty="0"/>
                    </a:p>
                  </a:txBody>
                  <a:tcPr anchor="ctr"/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111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699792" y="5373216"/>
            <a:ext cx="6120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0</a:t>
            </a:r>
            <a:r>
              <a:rPr lang="ru-RU" sz="3200" dirty="0"/>
              <a:t> </a:t>
            </a:r>
            <a:r>
              <a:rPr lang="ru-RU" sz="3200" dirty="0" smtClean="0"/>
              <a:t>1 2 3 4 5 6 7 8 9 10 11 12 13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H="1">
            <a:off x="3347864" y="5373216"/>
            <a:ext cx="432048" cy="72008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3697703" y="5373216"/>
            <a:ext cx="432048" cy="72008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3963096" y="5373216"/>
            <a:ext cx="432048" cy="72008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>
            <a:off x="4355976" y="5328719"/>
            <a:ext cx="432048" cy="72008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>
            <a:off x="4694320" y="5373216"/>
            <a:ext cx="432048" cy="72008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5076056" y="5373216"/>
            <a:ext cx="432048" cy="72008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5364088" y="5373216"/>
            <a:ext cx="432048" cy="72008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5766534" y="5373216"/>
            <a:ext cx="432048" cy="72008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7308304" y="5352331"/>
            <a:ext cx="432048" cy="72008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7956376" y="5328719"/>
            <a:ext cx="432048" cy="72008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90846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/>
                </a:solidFill>
              </a:rPr>
              <a:t>восьмеричная Система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2"/>
                </a:solidFill>
              </a:rPr>
              <a:t>счисления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768532"/>
          </a:xfrm>
        </p:spPr>
        <p:txBody>
          <a:bodyPr>
            <a:noAutofit/>
          </a:bodyPr>
          <a:lstStyle/>
          <a:p>
            <a:r>
              <a:rPr lang="ru-RU" sz="2400" b="0" dirty="0" smtClean="0"/>
              <a:t>Вспомогательная система счисления в ЭВМ, так как перевод чисел из двоичной системы счисления и обратно достаточно прост, а запись чисел значительно короче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43808" y="5296320"/>
            <a:ext cx="6264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 smtClean="0"/>
              <a:t>0 1 2 3 4 5 6 7</a:t>
            </a:r>
            <a:endParaRPr lang="ru-RU" sz="7200" dirty="0"/>
          </a:p>
        </p:txBody>
      </p:sp>
      <p:pic>
        <p:nvPicPr>
          <p:cNvPr id="7170" name="Picture 2" descr="http://www.nowere.net/b/arch/46882/thumb/1292932946061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6876256" y="2996952"/>
            <a:ext cx="2088232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058399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65</TotalTime>
  <Words>513</Words>
  <Application>Microsoft Office PowerPoint</Application>
  <PresentationFormat>Экран (4:3)</PresentationFormat>
  <Paragraphs>192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Углы</vt:lpstr>
      <vt:lpstr>Системы счисления</vt:lpstr>
      <vt:lpstr>Система счисления - </vt:lpstr>
      <vt:lpstr>Непозиционные Системы счисления</vt:lpstr>
      <vt:lpstr>позиционные Системы счисления</vt:lpstr>
      <vt:lpstr>Основание Системы счисления</vt:lpstr>
      <vt:lpstr>десятичная Система счисления</vt:lpstr>
      <vt:lpstr>двоичная Система счисления</vt:lpstr>
      <vt:lpstr>Двоичная и десятичная  Системы счисления</vt:lpstr>
      <vt:lpstr>восьмеричная Система счисления</vt:lpstr>
      <vt:lpstr>восьмеричная и десятичная  Системы счисления</vt:lpstr>
      <vt:lpstr>двоичная и восьмеричная  Системы счисления</vt:lpstr>
      <vt:lpstr>шестнадцатиричная Система счисления</vt:lpstr>
      <vt:lpstr>шестнадцатиричная и десятичная  Системы счисления</vt:lpstr>
      <vt:lpstr>Другие позиционные Системы счисления</vt:lpstr>
      <vt:lpstr>Прочие Системы счисления</vt:lpstr>
      <vt:lpstr>Единичная Система счисления</vt:lpstr>
      <vt:lpstr>Египетская Система счисления</vt:lpstr>
      <vt:lpstr>Алфавитные Системы счисления</vt:lpstr>
      <vt:lpstr>Вавилонская Система счисления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Системы счисления</dc:title>
  <dc:creator>Mamka Mahno</dc:creator>
  <cp:lastModifiedBy>1</cp:lastModifiedBy>
  <cp:revision>9</cp:revision>
  <dcterms:created xsi:type="dcterms:W3CDTF">2013-11-18T12:04:39Z</dcterms:created>
  <dcterms:modified xsi:type="dcterms:W3CDTF">2019-04-05T09:28:37Z</dcterms:modified>
</cp:coreProperties>
</file>