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C2A4AEC5-EEC7-41E6-B08D-C773C6EB72CD}" type="datetimeFigureOut">
              <a:rPr lang="ru-RU" smtClean="0"/>
              <a:pPr/>
              <a:t>28.11.2022</a:t>
            </a:fld>
            <a:endParaRPr lang="ru-RU"/>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ru-RU"/>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5726B88-5C1A-43CE-87A5-BDA4787196D7}" type="slidenum">
              <a:rPr lang="ru-RU" smtClean="0"/>
              <a:pPr/>
              <a:t>‹#›</a:t>
            </a:fld>
            <a:endParaRPr lang="ru-RU"/>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499361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2A4AEC5-EEC7-41E6-B08D-C773C6EB72CD}" type="datetimeFigureOut">
              <a:rPr lang="ru-RU" smtClean="0"/>
              <a:pPr/>
              <a:t>28.11.2022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726B88-5C1A-43CE-87A5-BDA4787196D7}" type="slidenum">
              <a:rPr lang="ru-RU" smtClean="0"/>
              <a:pPr/>
              <a:t>‹#›</a:t>
            </a:fld>
            <a:endParaRPr lang="ru-RU"/>
          </a:p>
        </p:txBody>
      </p:sp>
    </p:spTree>
    <p:extLst>
      <p:ext uri="{BB962C8B-B14F-4D97-AF65-F5344CB8AC3E}">
        <p14:creationId xmlns:p14="http://schemas.microsoft.com/office/powerpoint/2010/main" xmlns="" val="114134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2A4AEC5-EEC7-41E6-B08D-C773C6EB72CD}" type="datetimeFigureOut">
              <a:rPr lang="ru-RU" smtClean="0"/>
              <a:pPr/>
              <a:t>28.11.2022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726B88-5C1A-43CE-87A5-BDA4787196D7}" type="slidenum">
              <a:rPr lang="ru-RU" smtClean="0"/>
              <a:pPr/>
              <a:t>‹#›</a:t>
            </a:fld>
            <a:endParaRPr lang="ru-RU"/>
          </a:p>
        </p:txBody>
      </p:sp>
    </p:spTree>
    <p:extLst>
      <p:ext uri="{BB962C8B-B14F-4D97-AF65-F5344CB8AC3E}">
        <p14:creationId xmlns:p14="http://schemas.microsoft.com/office/powerpoint/2010/main" xmlns="" val="168320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2A4AEC5-EEC7-41E6-B08D-C773C6EB72CD}" type="datetimeFigureOut">
              <a:rPr lang="ru-RU" smtClean="0"/>
              <a:pPr/>
              <a:t>28.11.2022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726B88-5C1A-43CE-87A5-BDA4787196D7}" type="slidenum">
              <a:rPr lang="ru-RU" smtClean="0"/>
              <a:pPr/>
              <a:t>‹#›</a:t>
            </a:fld>
            <a:endParaRPr lang="ru-RU"/>
          </a:p>
        </p:txBody>
      </p:sp>
    </p:spTree>
    <p:extLst>
      <p:ext uri="{BB962C8B-B14F-4D97-AF65-F5344CB8AC3E}">
        <p14:creationId xmlns:p14="http://schemas.microsoft.com/office/powerpoint/2010/main" xmlns="" val="1692296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2A4AEC5-EEC7-41E6-B08D-C773C6EB72CD}" type="datetimeFigureOut">
              <a:rPr lang="ru-RU" smtClean="0"/>
              <a:pPr/>
              <a:t>28.11.2022</a:t>
            </a:fld>
            <a:endParaRPr lang="ru-RU"/>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5726B88-5C1A-43CE-87A5-BDA4787196D7}" type="slidenum">
              <a:rPr lang="ru-RU" smtClean="0"/>
              <a:pPr/>
              <a:t>‹#›</a:t>
            </a:fld>
            <a:endParaRPr lang="ru-RU"/>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xmlns="" val="27720700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2A4AEC5-EEC7-41E6-B08D-C773C6EB72CD}" type="datetimeFigureOut">
              <a:rPr lang="ru-RU" smtClean="0"/>
              <a:pPr/>
              <a:t>28.11.2022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5726B88-5C1A-43CE-87A5-BDA4787196D7}" type="slidenum">
              <a:rPr lang="ru-RU" smtClean="0"/>
              <a:pPr/>
              <a:t>‹#›</a:t>
            </a:fld>
            <a:endParaRPr lang="ru-RU"/>
          </a:p>
        </p:txBody>
      </p:sp>
    </p:spTree>
    <p:extLst>
      <p:ext uri="{BB962C8B-B14F-4D97-AF65-F5344CB8AC3E}">
        <p14:creationId xmlns:p14="http://schemas.microsoft.com/office/powerpoint/2010/main" xmlns="" val="3401877976"/>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2A4AEC5-EEC7-41E6-B08D-C773C6EB72CD}" type="datetimeFigureOut">
              <a:rPr lang="ru-RU" smtClean="0"/>
              <a:pPr/>
              <a:t>28.11.2022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5726B88-5C1A-43CE-87A5-BDA4787196D7}" type="slidenum">
              <a:rPr lang="ru-RU" smtClean="0"/>
              <a:pPr/>
              <a:t>‹#›</a:t>
            </a:fld>
            <a:endParaRPr lang="ru-RU"/>
          </a:p>
        </p:txBody>
      </p:sp>
    </p:spTree>
    <p:extLst>
      <p:ext uri="{BB962C8B-B14F-4D97-AF65-F5344CB8AC3E}">
        <p14:creationId xmlns:p14="http://schemas.microsoft.com/office/powerpoint/2010/main" xmlns="" val="2752281633"/>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2A4AEC5-EEC7-41E6-B08D-C773C6EB72CD}" type="datetimeFigureOut">
              <a:rPr lang="ru-RU" smtClean="0"/>
              <a:pPr/>
              <a:t>28.11.2022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5726B88-5C1A-43CE-87A5-BDA4787196D7}" type="slidenum">
              <a:rPr lang="ru-RU" smtClean="0"/>
              <a:pPr/>
              <a:t>‹#›</a:t>
            </a:fld>
            <a:endParaRPr lang="ru-RU"/>
          </a:p>
        </p:txBody>
      </p:sp>
    </p:spTree>
    <p:extLst>
      <p:ext uri="{BB962C8B-B14F-4D97-AF65-F5344CB8AC3E}">
        <p14:creationId xmlns:p14="http://schemas.microsoft.com/office/powerpoint/2010/main" xmlns="" val="163107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A4AEC5-EEC7-41E6-B08D-C773C6EB72CD}" type="datetimeFigureOut">
              <a:rPr lang="ru-RU" smtClean="0"/>
              <a:pPr/>
              <a:t>28.11.2022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5726B88-5C1A-43CE-87A5-BDA4787196D7}" type="slidenum">
              <a:rPr lang="ru-RU" smtClean="0"/>
              <a:pPr/>
              <a:t>‹#›</a:t>
            </a:fld>
            <a:endParaRPr lang="ru-RU"/>
          </a:p>
        </p:txBody>
      </p:sp>
    </p:spTree>
    <p:extLst>
      <p:ext uri="{BB962C8B-B14F-4D97-AF65-F5344CB8AC3E}">
        <p14:creationId xmlns:p14="http://schemas.microsoft.com/office/powerpoint/2010/main" xmlns="" val="101044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C2A4AEC5-EEC7-41E6-B08D-C773C6EB72CD}" type="datetimeFigureOut">
              <a:rPr lang="ru-RU" smtClean="0"/>
              <a:pPr/>
              <a:t>28.11.2022</a:t>
            </a:fld>
            <a:endParaRPr lang="ru-RU"/>
          </a:p>
        </p:txBody>
      </p:sp>
      <p:sp>
        <p:nvSpPr>
          <p:cNvPr id="6" name="Footer Placeholder 5"/>
          <p:cNvSpPr>
            <a:spLocks noGrp="1"/>
          </p:cNvSpPr>
          <p:nvPr>
            <p:ph type="ftr" sz="quarter" idx="11"/>
          </p:nvPr>
        </p:nvSpPr>
        <p:spPr>
          <a:xfrm>
            <a:off x="2103620" y="6375679"/>
            <a:ext cx="3482179" cy="345796"/>
          </a:xfrm>
        </p:spPr>
        <p:txBody>
          <a:bodyPr/>
          <a:lstStyle/>
          <a:p>
            <a:endParaRPr lang="ru-RU"/>
          </a:p>
        </p:txBody>
      </p:sp>
      <p:sp>
        <p:nvSpPr>
          <p:cNvPr id="7" name="Slide Number Placeholder 6"/>
          <p:cNvSpPr>
            <a:spLocks noGrp="1"/>
          </p:cNvSpPr>
          <p:nvPr>
            <p:ph type="sldNum" sz="quarter" idx="12"/>
          </p:nvPr>
        </p:nvSpPr>
        <p:spPr>
          <a:xfrm>
            <a:off x="5691014" y="6375679"/>
            <a:ext cx="1232456" cy="345796"/>
          </a:xfrm>
        </p:spPr>
        <p:txBody>
          <a:bodyPr/>
          <a:lstStyle/>
          <a:p>
            <a:fld id="{75726B88-5C1A-43CE-87A5-BDA4787196D7}" type="slidenum">
              <a:rPr lang="ru-RU" smtClean="0"/>
              <a:pPr/>
              <a:t>‹#›</a:t>
            </a:fld>
            <a:endParaRPr lang="ru-RU"/>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850668316"/>
      </p:ext>
    </p:extLst>
  </p:cSld>
  <p:clrMapOvr>
    <a:masterClrMapping/>
  </p:clrMapOvr>
  <p:extLst>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C2A4AEC5-EEC7-41E6-B08D-C773C6EB72CD}" type="datetimeFigureOut">
              <a:rPr lang="ru-RU" smtClean="0"/>
              <a:pPr/>
              <a:t>28.11.2022</a:t>
            </a:fld>
            <a:endParaRPr lang="ru-RU"/>
          </a:p>
        </p:txBody>
      </p:sp>
      <p:sp>
        <p:nvSpPr>
          <p:cNvPr id="6" name="Footer Placeholder 5"/>
          <p:cNvSpPr>
            <a:spLocks noGrp="1"/>
          </p:cNvSpPr>
          <p:nvPr>
            <p:ph type="ftr" sz="quarter" idx="11"/>
          </p:nvPr>
        </p:nvSpPr>
        <p:spPr>
          <a:xfrm>
            <a:off x="2103621" y="6375679"/>
            <a:ext cx="3482178" cy="345796"/>
          </a:xfrm>
        </p:spPr>
        <p:txBody>
          <a:bodyPr/>
          <a:lstStyle/>
          <a:p>
            <a:endParaRPr lang="ru-RU"/>
          </a:p>
        </p:txBody>
      </p:sp>
      <p:sp>
        <p:nvSpPr>
          <p:cNvPr id="7" name="Slide Number Placeholder 6"/>
          <p:cNvSpPr>
            <a:spLocks noGrp="1"/>
          </p:cNvSpPr>
          <p:nvPr>
            <p:ph type="sldNum" sz="quarter" idx="12"/>
          </p:nvPr>
        </p:nvSpPr>
        <p:spPr>
          <a:xfrm>
            <a:off x="5687568" y="6375679"/>
            <a:ext cx="1234440" cy="345796"/>
          </a:xfrm>
        </p:spPr>
        <p:txBody>
          <a:bodyPr/>
          <a:lstStyle/>
          <a:p>
            <a:fld id="{75726B88-5C1A-43CE-87A5-BDA4787196D7}" type="slidenum">
              <a:rPr lang="ru-RU" smtClean="0"/>
              <a:pPr/>
              <a:t>‹#›</a:t>
            </a:fld>
            <a:endParaRPr lang="ru-RU"/>
          </a:p>
        </p:txBody>
      </p:sp>
    </p:spTree>
    <p:extLst>
      <p:ext uri="{BB962C8B-B14F-4D97-AF65-F5344CB8AC3E}">
        <p14:creationId xmlns:p14="http://schemas.microsoft.com/office/powerpoint/2010/main" xmlns="" val="900810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2A4AEC5-EEC7-41E6-B08D-C773C6EB72CD}" type="datetimeFigureOut">
              <a:rPr lang="ru-RU" smtClean="0"/>
              <a:pPr/>
              <a:t>28.11.2022</a:t>
            </a:fld>
            <a:endParaRPr lang="ru-RU"/>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5726B88-5C1A-43CE-87A5-BDA4787196D7}" type="slidenum">
              <a:rPr lang="ru-RU" smtClean="0"/>
              <a:pPr/>
              <a:t>‹#›</a:t>
            </a:fld>
            <a:endParaRPr lang="ru-RU"/>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266448547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75BF2D-3244-48ED-9572-6987FF97304E}"/>
              </a:ext>
            </a:extLst>
          </p:cNvPr>
          <p:cNvSpPr>
            <a:spLocks noGrp="1"/>
          </p:cNvSpPr>
          <p:nvPr>
            <p:ph type="ctrTitle"/>
          </p:nvPr>
        </p:nvSpPr>
        <p:spPr/>
        <p:txBody>
          <a:bodyPr/>
          <a:lstStyle/>
          <a:p>
            <a:r>
              <a:rPr lang="ru-RU" dirty="0"/>
              <a:t>Кормушка для птиц</a:t>
            </a:r>
          </a:p>
        </p:txBody>
      </p:sp>
      <p:sp>
        <p:nvSpPr>
          <p:cNvPr id="3" name="Подзаголовок 2">
            <a:extLst>
              <a:ext uri="{FF2B5EF4-FFF2-40B4-BE49-F238E27FC236}">
                <a16:creationId xmlns:a16="http://schemas.microsoft.com/office/drawing/2014/main" xmlns="" id="{04460AD6-3E72-43BC-A78B-977DB82B94E2}"/>
              </a:ext>
            </a:extLst>
          </p:cNvPr>
          <p:cNvSpPr>
            <a:spLocks noGrp="1"/>
          </p:cNvSpPr>
          <p:nvPr>
            <p:ph type="subTitle" idx="1"/>
          </p:nvPr>
        </p:nvSpPr>
        <p:spPr>
          <a:xfrm>
            <a:off x="3392568" y="5759612"/>
            <a:ext cx="8328837" cy="742279"/>
          </a:xfrm>
        </p:spPr>
        <p:txBody>
          <a:bodyPr>
            <a:normAutofit lnSpcReduction="10000"/>
          </a:bodyPr>
          <a:lstStyle/>
          <a:p>
            <a:r>
              <a:rPr lang="ru-RU" dirty="0"/>
              <a:t>Подготовила</a:t>
            </a:r>
          </a:p>
          <a:p>
            <a:r>
              <a:rPr lang="ru-RU" dirty="0"/>
              <a:t>Никитинская Ольга </a:t>
            </a:r>
            <a:r>
              <a:rPr lang="ru-RU" dirty="0" err="1"/>
              <a:t>владимировна</a:t>
            </a:r>
            <a:endParaRPr lang="ru-RU" dirty="0"/>
          </a:p>
        </p:txBody>
      </p:sp>
    </p:spTree>
    <p:extLst>
      <p:ext uri="{BB962C8B-B14F-4D97-AF65-F5344CB8AC3E}">
        <p14:creationId xmlns:p14="http://schemas.microsoft.com/office/powerpoint/2010/main" xmlns="" val="2549513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a16="http://schemas.microsoft.com/office/drawing/2014/main" xmlns="" id="{DF9B8540-FAE9-4B72-A8F8-77B5438A111D}"/>
              </a:ext>
            </a:extLst>
          </p:cNvPr>
          <p:cNvSpPr>
            <a:spLocks noGrp="1"/>
          </p:cNvSpPr>
          <p:nvPr>
            <p:ph type="title"/>
          </p:nvPr>
        </p:nvSpPr>
        <p:spPr/>
        <p:txBody>
          <a:bodyPr>
            <a:normAutofit/>
          </a:bodyPr>
          <a:lstStyle/>
          <a:p>
            <a:pPr algn="ctr"/>
            <a:r>
              <a:rPr lang="ru-RU" sz="2800" b="1" dirty="0">
                <a:solidFill>
                  <a:schemeClr val="tx2">
                    <a:lumMod val="75000"/>
                    <a:lumOff val="25000"/>
                  </a:schemeClr>
                </a:solidFill>
                <a:latin typeface="Times New Roman" panose="02020603050405020304" pitchFamily="18" charset="0"/>
                <a:cs typeface="Times New Roman" panose="02020603050405020304" pitchFamily="18" charset="0"/>
              </a:rPr>
              <a:t>Виды кормушек</a:t>
            </a:r>
          </a:p>
        </p:txBody>
      </p:sp>
      <p:sp>
        <p:nvSpPr>
          <p:cNvPr id="15" name="Объект 14">
            <a:extLst>
              <a:ext uri="{FF2B5EF4-FFF2-40B4-BE49-F238E27FC236}">
                <a16:creationId xmlns:a16="http://schemas.microsoft.com/office/drawing/2014/main" xmlns="" id="{25F70442-B207-4F31-8F2F-0EE1D2A8E595}"/>
              </a:ext>
            </a:extLst>
          </p:cNvPr>
          <p:cNvSpPr>
            <a:spLocks noGrp="1"/>
          </p:cNvSpPr>
          <p:nvPr>
            <p:ph sz="quarter" idx="4"/>
          </p:nvPr>
        </p:nvSpPr>
        <p:spPr>
          <a:xfrm>
            <a:off x="6053328" y="1012287"/>
            <a:ext cx="5701136" cy="5668731"/>
          </a:xfrm>
        </p:spPr>
        <p:txBody>
          <a:bodyPr>
            <a:normAutofit fontScale="92500" lnSpcReduction="20000"/>
          </a:bodyPr>
          <a:lstStyle/>
          <a:p>
            <a:pPr marL="342900" lvl="0" indent="-342900" algn="just">
              <a:buFont typeface="+mj-lt"/>
              <a:buAutoNum type="arabicPeriod"/>
            </a:pPr>
            <a:r>
              <a:rPr lang="ru-RU" sz="1800" b="1" dirty="0">
                <a:solidFill>
                  <a:schemeClr val="tx1"/>
                </a:solidFill>
                <a:effectLst/>
                <a:latin typeface="Times New Roman" panose="02020603050405020304" pitchFamily="18" charset="0"/>
                <a:ea typeface="Times New Roman" panose="02020603050405020304" pitchFamily="18" charset="0"/>
              </a:rPr>
              <a:t>Подвесные.</a:t>
            </a:r>
            <a:r>
              <a:rPr lang="ru-RU" sz="1800" dirty="0">
                <a:solidFill>
                  <a:schemeClr val="tx1"/>
                </a:solidFill>
                <a:effectLst/>
                <a:latin typeface="Times New Roman" panose="02020603050405020304" pitchFamily="18" charset="0"/>
                <a:ea typeface="Times New Roman" panose="02020603050405020304" pitchFamily="18" charset="0"/>
              </a:rPr>
              <a:t> Такие модели вешаются на ветку дерева. Имеют вытянутую форму и сетчатые стороны, из которых птицам удобно добывать корм. Желательно, чтобы кормушка была широкой и на нее могло уместиться несколько птичек.</a:t>
            </a:r>
          </a:p>
          <a:p>
            <a:pPr marL="342900" lvl="0" indent="-342900" algn="just">
              <a:buFont typeface="+mj-lt"/>
              <a:buAutoNum type="arabicPeriod"/>
            </a:pPr>
            <a:r>
              <a:rPr lang="ru-RU" sz="1800" b="1" dirty="0">
                <a:solidFill>
                  <a:schemeClr val="tx1"/>
                </a:solidFill>
                <a:effectLst/>
                <a:latin typeface="Times New Roman" panose="02020603050405020304" pitchFamily="18" charset="0"/>
                <a:ea typeface="Times New Roman" panose="02020603050405020304" pitchFamily="18" charset="0"/>
              </a:rPr>
              <a:t>Площадки.</a:t>
            </a:r>
            <a:r>
              <a:rPr lang="ru-RU" sz="1800" dirty="0">
                <a:solidFill>
                  <a:schemeClr val="tx1"/>
                </a:solidFill>
                <a:effectLst/>
                <a:latin typeface="Times New Roman" panose="02020603050405020304" pitchFamily="18" charset="0"/>
                <a:ea typeface="Times New Roman" panose="02020603050405020304" pitchFamily="18" charset="0"/>
              </a:rPr>
              <a:t> Представляют собой ровную плоскость, на которую насыпают корм. У таких кормушек есть ряд минусов – зерна намокают под снегом и дождем, разлетаются от ветра.</a:t>
            </a:r>
          </a:p>
          <a:p>
            <a:pPr marL="342900" lvl="0" indent="-342900" algn="just">
              <a:buFont typeface="+mj-lt"/>
              <a:buAutoNum type="arabicPeriod"/>
            </a:pPr>
            <a:r>
              <a:rPr lang="ru-RU" sz="1800" b="1" dirty="0">
                <a:solidFill>
                  <a:schemeClr val="tx1"/>
                </a:solidFill>
                <a:effectLst/>
                <a:latin typeface="Times New Roman" panose="02020603050405020304" pitchFamily="18" charset="0"/>
                <a:ea typeface="Times New Roman" panose="02020603050405020304" pitchFamily="18" charset="0"/>
              </a:rPr>
              <a:t>Лотки.</a:t>
            </a:r>
            <a:r>
              <a:rPr lang="ru-RU" sz="1800" dirty="0">
                <a:solidFill>
                  <a:schemeClr val="tx1"/>
                </a:solidFill>
                <a:effectLst/>
                <a:latin typeface="Times New Roman" panose="02020603050405020304" pitchFamily="18" charset="0"/>
                <a:ea typeface="Times New Roman" panose="02020603050405020304" pitchFamily="18" charset="0"/>
              </a:rPr>
              <a:t> Поддоны с боковинами и крышей являются не только местом для трапезы, но и защитой от непогоды. </a:t>
            </a:r>
          </a:p>
          <a:p>
            <a:pPr marL="342900" lvl="0" indent="-342900" algn="just">
              <a:buFont typeface="+mj-lt"/>
              <a:buAutoNum type="arabicPeriod"/>
            </a:pPr>
            <a:r>
              <a:rPr lang="ru-RU" sz="1800" b="1" dirty="0" err="1">
                <a:solidFill>
                  <a:schemeClr val="tx1"/>
                </a:solidFill>
                <a:effectLst/>
                <a:latin typeface="Times New Roman" panose="02020603050405020304" pitchFamily="18" charset="0"/>
                <a:ea typeface="Times New Roman" panose="02020603050405020304" pitchFamily="18" charset="0"/>
              </a:rPr>
              <a:t>Лущилки</a:t>
            </a:r>
            <a:r>
              <a:rPr lang="ru-RU" sz="1800" b="1" dirty="0">
                <a:solidFill>
                  <a:schemeClr val="tx1"/>
                </a:solidFill>
                <a:effectLst/>
                <a:latin typeface="Times New Roman" panose="02020603050405020304" pitchFamily="18" charset="0"/>
                <a:ea typeface="Times New Roman" panose="02020603050405020304" pitchFamily="18" charset="0"/>
              </a:rPr>
              <a:t>.</a:t>
            </a:r>
            <a:r>
              <a:rPr lang="ru-RU" sz="1800" dirty="0">
                <a:solidFill>
                  <a:schemeClr val="tx1"/>
                </a:solidFill>
                <a:effectLst/>
                <a:latin typeface="Times New Roman" panose="02020603050405020304" pitchFamily="18" charset="0"/>
                <a:ea typeface="Times New Roman" panose="02020603050405020304" pitchFamily="18" charset="0"/>
              </a:rPr>
              <a:t> Рассчитаны на небольших пернатых. В такие кормушки лучше класть хлеб, который будет удерживаться металлической сеткой. Из ячеек птицы будут выклевывать пищу. </a:t>
            </a:r>
          </a:p>
          <a:p>
            <a:pPr marL="342900" lvl="0" indent="-342900" algn="just">
              <a:buFont typeface="+mj-lt"/>
              <a:buAutoNum type="arabicPeriod"/>
            </a:pPr>
            <a:r>
              <a:rPr lang="ru-RU" sz="1800" b="1" dirty="0">
                <a:solidFill>
                  <a:schemeClr val="tx1"/>
                </a:solidFill>
                <a:effectLst/>
                <a:latin typeface="Times New Roman" panose="02020603050405020304" pitchFamily="18" charset="0"/>
                <a:ea typeface="Times New Roman" panose="02020603050405020304" pitchFamily="18" charset="0"/>
              </a:rPr>
              <a:t>Бункеры.</a:t>
            </a:r>
            <a:r>
              <a:rPr lang="ru-RU" sz="1800" dirty="0">
                <a:solidFill>
                  <a:schemeClr val="tx1"/>
                </a:solidFill>
                <a:effectLst/>
                <a:latin typeface="Times New Roman" panose="02020603050405020304" pitchFamily="18" charset="0"/>
                <a:ea typeface="Times New Roman" panose="02020603050405020304" pitchFamily="18" charset="0"/>
              </a:rPr>
              <a:t> Имеют небольшие размеры, поэтому пернатым друзьям придется соблюдать очередь, чтобы поклевать зерно. Есть модели с автоматической подачей зерна, что практично, так как корм не будет разлетаться. </a:t>
            </a:r>
          </a:p>
          <a:p>
            <a:pPr marL="342900" lvl="0" indent="-342900" algn="just">
              <a:buFont typeface="+mj-lt"/>
              <a:buAutoNum type="arabicPeriod"/>
            </a:pPr>
            <a:r>
              <a:rPr lang="ru-RU" sz="1800" b="1" dirty="0">
                <a:solidFill>
                  <a:schemeClr val="tx1"/>
                </a:solidFill>
                <a:effectLst/>
                <a:latin typeface="Times New Roman" panose="02020603050405020304" pitchFamily="18" charset="0"/>
                <a:ea typeface="Times New Roman" panose="02020603050405020304" pitchFamily="18" charset="0"/>
              </a:rPr>
              <a:t>Домики.</a:t>
            </a:r>
            <a:r>
              <a:rPr lang="ru-RU" sz="1800" dirty="0">
                <a:solidFill>
                  <a:schemeClr val="tx1"/>
                </a:solidFill>
                <a:effectLst/>
                <a:latin typeface="Times New Roman" panose="02020603050405020304" pitchFamily="18" charset="0"/>
                <a:ea typeface="Times New Roman" panose="02020603050405020304" pitchFamily="18" charset="0"/>
              </a:rPr>
              <a:t> Подходящий вариант для дачного участка. Это ровные площадки с крышей, поэтому птичья трапеза не будет портиться от влаги. </a:t>
            </a:r>
          </a:p>
          <a:p>
            <a:endParaRPr lang="ru-RU" dirty="0"/>
          </a:p>
        </p:txBody>
      </p:sp>
      <p:pic>
        <p:nvPicPr>
          <p:cNvPr id="25" name="Объект 24">
            <a:extLst>
              <a:ext uri="{FF2B5EF4-FFF2-40B4-BE49-F238E27FC236}">
                <a16:creationId xmlns:a16="http://schemas.microsoft.com/office/drawing/2014/main" xmlns="" id="{F173C059-4EE9-430B-9958-095DF5D002F3}"/>
              </a:ext>
            </a:extLst>
          </p:cNvPr>
          <p:cNvPicPr>
            <a:picLocks noGrp="1" noChangeAspect="1"/>
          </p:cNvPicPr>
          <p:nvPr>
            <p:ph sz="half" idx="2"/>
          </p:nvPr>
        </p:nvPicPr>
        <p:blipFill>
          <a:blip r:embed="rId2"/>
          <a:stretch>
            <a:fillRect/>
          </a:stretch>
        </p:blipFill>
        <p:spPr>
          <a:xfrm>
            <a:off x="923692" y="1012287"/>
            <a:ext cx="5129636" cy="2763299"/>
          </a:xfrm>
        </p:spPr>
      </p:pic>
    </p:spTree>
    <p:extLst>
      <p:ext uri="{BB962C8B-B14F-4D97-AF65-F5344CB8AC3E}">
        <p14:creationId xmlns:p14="http://schemas.microsoft.com/office/powerpoint/2010/main" xmlns="" val="456547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76A9818-E1AA-4394-82E4-363713987A64}"/>
              </a:ext>
            </a:extLst>
          </p:cNvPr>
          <p:cNvSpPr>
            <a:spLocks noGrp="1"/>
          </p:cNvSpPr>
          <p:nvPr>
            <p:ph type="title"/>
          </p:nvPr>
        </p:nvSpPr>
        <p:spPr>
          <a:xfrm>
            <a:off x="1251678" y="382385"/>
            <a:ext cx="10178322" cy="596023"/>
          </a:xfrm>
        </p:spPr>
        <p:txBody>
          <a:bodyPr>
            <a:normAutofit/>
          </a:bodyPr>
          <a:lstStyle/>
          <a:p>
            <a:pPr algn="ctr"/>
            <a:r>
              <a:rPr lang="ru-RU" sz="2800" b="1" dirty="0">
                <a:solidFill>
                  <a:schemeClr val="tx2">
                    <a:lumMod val="75000"/>
                    <a:lumOff val="25000"/>
                  </a:schemeClr>
                </a:solidFill>
                <a:latin typeface="Times New Roman" panose="02020603050405020304" pitchFamily="18" charset="0"/>
                <a:cs typeface="Times New Roman" panose="02020603050405020304" pitchFamily="18" charset="0"/>
              </a:rPr>
              <a:t>Требования к кормушкам</a:t>
            </a:r>
          </a:p>
        </p:txBody>
      </p:sp>
      <p:sp>
        <p:nvSpPr>
          <p:cNvPr id="3" name="Объект 2">
            <a:extLst>
              <a:ext uri="{FF2B5EF4-FFF2-40B4-BE49-F238E27FC236}">
                <a16:creationId xmlns:a16="http://schemas.microsoft.com/office/drawing/2014/main" xmlns="" id="{7F74AB13-9B06-4E4C-95A9-890D7E96B13B}"/>
              </a:ext>
            </a:extLst>
          </p:cNvPr>
          <p:cNvSpPr>
            <a:spLocks noGrp="1"/>
          </p:cNvSpPr>
          <p:nvPr>
            <p:ph idx="1"/>
          </p:nvPr>
        </p:nvSpPr>
        <p:spPr>
          <a:xfrm>
            <a:off x="1032387" y="978408"/>
            <a:ext cx="10810568" cy="5673115"/>
          </a:xfrm>
        </p:spPr>
        <p:txBody>
          <a:bodyPr>
            <a:normAutofit/>
          </a:bodyPr>
          <a:lstStyle/>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Материал, из которого изготовлена кормушка, должен быть достаточно прочным и долговечным.</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Размер «столовой» имеет большое значение: слишком маленькая кормушка вызовет конфликты среди желающих полакомиться, а слишком большая подвесная конструкция может обрушиться.</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Кормушка должна быть удобной и безопасной. Острые края, торчащие углы и гвозди способны поранить птичку. В деревянных и металлических кормушках нужно все тщательно закрепить и проверить. Достаточно слегка провести пальцем — и все опасные места станут заметны. В картонных, пластиковых, жестяных домиках края и срезы следует заклеить скотчем или пластырем.</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Отверстия для птичек должны быть просторными, лучше их сделать два или более, чтобы не создавалось замкнутое пространство.</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Окрашивать домик можно только снаружи, так как в краске могут содержаться ядовитые вещества.</a:t>
            </a:r>
          </a:p>
          <a:p>
            <a:endParaRPr lang="ru-RU" dirty="0"/>
          </a:p>
        </p:txBody>
      </p:sp>
    </p:spTree>
    <p:extLst>
      <p:ext uri="{BB962C8B-B14F-4D97-AF65-F5344CB8AC3E}">
        <p14:creationId xmlns:p14="http://schemas.microsoft.com/office/powerpoint/2010/main" xmlns="" val="1391768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B4F6264F-4B7E-484F-AB40-CC15F8D68159}"/>
              </a:ext>
            </a:extLst>
          </p:cNvPr>
          <p:cNvSpPr>
            <a:spLocks noGrp="1"/>
          </p:cNvSpPr>
          <p:nvPr>
            <p:ph idx="1"/>
          </p:nvPr>
        </p:nvSpPr>
        <p:spPr>
          <a:xfrm>
            <a:off x="1002890" y="117988"/>
            <a:ext cx="10869562" cy="6740012"/>
          </a:xfrm>
        </p:spPr>
        <p:txBody>
          <a:bodyPr>
            <a:normAutofit fontScale="92500" lnSpcReduction="20000"/>
          </a:bodyPr>
          <a:lstStyle/>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У любой кормушки должны быть достаточно высокие бортики, иначе ветер или сами птички скинут корм на землю. </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Хорошо бы защитить домик от белок и бурундуков, обеспечив возможность добраться до корма птицам. Такой защитой может быть сетка, соответствующим образом проделанные отверстия, прозрачные пластиковые стенки. Временную зимнюю кормушку лучше подвесить на ветку дерева. Качающаяся конструкция вряд ли привлечёт белок.</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По возможности у кормушки должна быть крыша для защиты от сырости, иначе корм намокнет и испортится.</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Домики, изготовленные из прочных материалов, необходимо периодически чистить, для чего очень удобно установить вынимающийся поддон.</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 Картонные кормушки нужно периодически заменять, так как они быстро пачкаются и размокают.</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Птички не обладают обонянием животных, они способны только увидеть кормушку, поэтому корм должен быть хорошо виден.</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Сама кормушка либо должна быть внешне привлекательной, либо возле неё нужно прикрепить ветку рябины, небольшую яркую ленточку или материю. Но ярко раскрашенная «столовая» подойдёт только для птиц, обитающих в городе или на садово-огородных участках.</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Более пугливые лесные птички предпочтут природную окраску «под дерево», растительные мотивы и естественные цвета. Для них кормушку предпочтительнее совсем не окрашивать.</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Легкие подвесные конструкции ветер будет сильно раскачивать, их можно утяжелить с помощью камешков, положенных внутрь.</a:t>
            </a:r>
          </a:p>
          <a:p>
            <a:endParaRPr lang="ru-RU" dirty="0"/>
          </a:p>
        </p:txBody>
      </p:sp>
    </p:spTree>
    <p:extLst>
      <p:ext uri="{BB962C8B-B14F-4D97-AF65-F5344CB8AC3E}">
        <p14:creationId xmlns:p14="http://schemas.microsoft.com/office/powerpoint/2010/main" xmlns="" val="1621718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94C296F-C887-49BB-9553-4C706E741E2B}"/>
              </a:ext>
            </a:extLst>
          </p:cNvPr>
          <p:cNvSpPr>
            <a:spLocks noGrp="1"/>
          </p:cNvSpPr>
          <p:nvPr>
            <p:ph type="title"/>
          </p:nvPr>
        </p:nvSpPr>
        <p:spPr>
          <a:xfrm>
            <a:off x="1047135" y="382385"/>
            <a:ext cx="10382865" cy="570115"/>
          </a:xfrm>
        </p:spPr>
        <p:txBody>
          <a:bodyPr>
            <a:normAutofit fontScale="90000"/>
          </a:bodyPr>
          <a:lstStyle/>
          <a:p>
            <a:pPr algn="ctr"/>
            <a:r>
              <a:rPr lang="ru-RU" sz="3100" b="1" dirty="0">
                <a:solidFill>
                  <a:schemeClr val="tx2">
                    <a:lumMod val="75000"/>
                    <a:lumOff val="25000"/>
                  </a:schemeClr>
                </a:solidFill>
                <a:latin typeface="Times New Roman" panose="02020603050405020304" pitchFamily="18" charset="0"/>
                <a:cs typeface="Times New Roman" panose="02020603050405020304" pitchFamily="18" charset="0"/>
              </a:rPr>
              <a:t>Зерновые кормушки для птиц</a:t>
            </a:r>
            <a:r>
              <a:rPr lang="ru-RU" b="1" dirty="0"/>
              <a:t/>
            </a:r>
            <a:br>
              <a:rPr lang="ru-RU" b="1" dirty="0"/>
            </a:br>
            <a:endParaRPr lang="ru-RU" dirty="0"/>
          </a:p>
        </p:txBody>
      </p:sp>
      <p:sp>
        <p:nvSpPr>
          <p:cNvPr id="3" name="Объект 2">
            <a:extLst>
              <a:ext uri="{FF2B5EF4-FFF2-40B4-BE49-F238E27FC236}">
                <a16:creationId xmlns:a16="http://schemas.microsoft.com/office/drawing/2014/main" xmlns="" id="{EA748CC2-BFEE-4A84-93A3-738254F8FBA8}"/>
              </a:ext>
            </a:extLst>
          </p:cNvPr>
          <p:cNvSpPr>
            <a:spLocks noGrp="1"/>
          </p:cNvSpPr>
          <p:nvPr>
            <p:ph sz="half" idx="1"/>
          </p:nvPr>
        </p:nvSpPr>
        <p:spPr>
          <a:xfrm>
            <a:off x="1257300" y="952499"/>
            <a:ext cx="4800600" cy="5523115"/>
          </a:xfrm>
        </p:spPr>
        <p:txBody>
          <a:bodyPr>
            <a:normAutofit fontScale="92500"/>
          </a:bodyPr>
          <a:lstStyle/>
          <a:p>
            <a:pPr marL="0" indent="0">
              <a:buNone/>
            </a:pPr>
            <a:r>
              <a:rPr lang="ru-RU" dirty="0">
                <a:solidFill>
                  <a:schemeClr val="tx1"/>
                </a:solidFill>
                <a:latin typeface="Times New Roman" panose="02020603050405020304" pitchFamily="18" charset="0"/>
                <a:cs typeface="Times New Roman" panose="02020603050405020304" pitchFamily="18" charset="0"/>
              </a:rPr>
              <a:t>Для подобной необычной съедобной вещи, которая интересно будет смотреться во дворе, нужны:</a:t>
            </a:r>
          </a:p>
          <a:p>
            <a:r>
              <a:rPr lang="ru-RU" dirty="0">
                <a:solidFill>
                  <a:schemeClr val="tx1"/>
                </a:solidFill>
                <a:latin typeface="Times New Roman" panose="02020603050405020304" pitchFamily="18" charset="0"/>
                <a:cs typeface="Times New Roman" panose="02020603050405020304" pitchFamily="18" charset="0"/>
              </a:rPr>
              <a:t>Сама пища для птиц – это </a:t>
            </a:r>
            <a:r>
              <a:rPr lang="ru-RU" dirty="0" err="1">
                <a:solidFill>
                  <a:schemeClr val="tx1"/>
                </a:solidFill>
                <a:latin typeface="Times New Roman" panose="02020603050405020304" pitchFamily="18" charset="0"/>
                <a:cs typeface="Times New Roman" panose="02020603050405020304" pitchFamily="18" charset="0"/>
              </a:rPr>
              <a:t>крошки,семена</a:t>
            </a:r>
            <a:r>
              <a:rPr lang="ru-RU" dirty="0">
                <a:solidFill>
                  <a:schemeClr val="tx1"/>
                </a:solidFill>
                <a:latin typeface="Times New Roman" panose="02020603050405020304" pitchFamily="18" charset="0"/>
                <a:cs typeface="Times New Roman" panose="02020603050405020304" pitchFamily="18" charset="0"/>
              </a:rPr>
              <a:t>, зерна. Причем непременно сырые. </a:t>
            </a:r>
          </a:p>
          <a:p>
            <a:pPr>
              <a:buFont typeface="Arial" panose="020B0604020202020204" pitchFamily="34" charset="0"/>
              <a:buChar char="•"/>
            </a:pPr>
            <a:r>
              <a:rPr lang="ru-RU" dirty="0">
                <a:solidFill>
                  <a:schemeClr val="tx1"/>
                </a:solidFill>
                <a:latin typeface="Times New Roman" panose="02020603050405020304" pitchFamily="18" charset="0"/>
                <a:cs typeface="Times New Roman" panose="02020603050405020304" pitchFamily="18" charset="0"/>
              </a:rPr>
              <a:t>Овсянка (не хлопья)</a:t>
            </a:r>
          </a:p>
          <a:p>
            <a:pPr>
              <a:buFont typeface="Arial" panose="020B0604020202020204" pitchFamily="34" charset="0"/>
              <a:buChar char="•"/>
            </a:pPr>
            <a:r>
              <a:rPr lang="ru-RU" dirty="0">
                <a:solidFill>
                  <a:schemeClr val="tx1"/>
                </a:solidFill>
                <a:latin typeface="Times New Roman" panose="02020603050405020304" pitchFamily="18" charset="0"/>
                <a:cs typeface="Times New Roman" panose="02020603050405020304" pitchFamily="18" charset="0"/>
              </a:rPr>
              <a:t>Одно яйцо</a:t>
            </a:r>
          </a:p>
          <a:p>
            <a:pPr>
              <a:buFont typeface="Arial" panose="020B0604020202020204" pitchFamily="34" charset="0"/>
              <a:buChar char="•"/>
            </a:pPr>
            <a:r>
              <a:rPr lang="ru-RU" dirty="0">
                <a:solidFill>
                  <a:schemeClr val="tx1"/>
                </a:solidFill>
                <a:latin typeface="Times New Roman" panose="02020603050405020304" pitchFamily="18" charset="0"/>
                <a:cs typeface="Times New Roman" panose="02020603050405020304" pitchFamily="18" charset="0"/>
              </a:rPr>
              <a:t>Мед</a:t>
            </a:r>
          </a:p>
          <a:p>
            <a:pPr>
              <a:buFont typeface="Arial" panose="020B0604020202020204" pitchFamily="34" charset="0"/>
              <a:buChar char="•"/>
            </a:pPr>
            <a:r>
              <a:rPr lang="ru-RU" dirty="0">
                <a:solidFill>
                  <a:schemeClr val="tx1"/>
                </a:solidFill>
                <a:latin typeface="Times New Roman" panose="02020603050405020304" pitchFamily="18" charset="0"/>
                <a:cs typeface="Times New Roman" panose="02020603050405020304" pitchFamily="18" charset="0"/>
              </a:rPr>
              <a:t>Мука</a:t>
            </a:r>
          </a:p>
          <a:p>
            <a:pPr>
              <a:buFont typeface="Arial" panose="020B0604020202020204" pitchFamily="34" charset="0"/>
              <a:buChar char="•"/>
            </a:pPr>
            <a:r>
              <a:rPr lang="ru-RU" dirty="0">
                <a:solidFill>
                  <a:schemeClr val="tx1"/>
                </a:solidFill>
                <a:latin typeface="Times New Roman" panose="02020603050405020304" pitchFamily="18" charset="0"/>
                <a:cs typeface="Times New Roman" panose="02020603050405020304" pitchFamily="18" charset="0"/>
              </a:rPr>
              <a:t>Карандаш</a:t>
            </a:r>
          </a:p>
          <a:p>
            <a:pPr>
              <a:buFont typeface="Arial" panose="020B0604020202020204" pitchFamily="34" charset="0"/>
              <a:buChar char="•"/>
            </a:pPr>
            <a:r>
              <a:rPr lang="ru-RU" dirty="0">
                <a:solidFill>
                  <a:schemeClr val="tx1"/>
                </a:solidFill>
                <a:latin typeface="Times New Roman" panose="02020603050405020304" pitchFamily="18" charset="0"/>
                <a:cs typeface="Times New Roman" panose="02020603050405020304" pitchFamily="18" charset="0"/>
              </a:rPr>
              <a:t>Картон потолще</a:t>
            </a:r>
          </a:p>
          <a:p>
            <a:pPr>
              <a:buFont typeface="Arial" panose="020B0604020202020204" pitchFamily="34" charset="0"/>
              <a:buChar char="•"/>
            </a:pPr>
            <a:r>
              <a:rPr lang="ru-RU" dirty="0">
                <a:solidFill>
                  <a:schemeClr val="tx1"/>
                </a:solidFill>
                <a:latin typeface="Times New Roman" panose="02020603050405020304" pitchFamily="18" charset="0"/>
                <a:cs typeface="Times New Roman" panose="02020603050405020304" pitchFamily="18" charset="0"/>
              </a:rPr>
              <a:t>Бумага</a:t>
            </a:r>
          </a:p>
          <a:p>
            <a:pPr>
              <a:buFont typeface="Arial" panose="020B0604020202020204" pitchFamily="34" charset="0"/>
              <a:buChar char="•"/>
            </a:pPr>
            <a:r>
              <a:rPr lang="ru-RU" dirty="0">
                <a:solidFill>
                  <a:schemeClr val="tx1"/>
                </a:solidFill>
                <a:latin typeface="Times New Roman" panose="02020603050405020304" pitchFamily="18" charset="0"/>
                <a:cs typeface="Times New Roman" panose="02020603050405020304" pitchFamily="18" charset="0"/>
              </a:rPr>
              <a:t>Ножницы</a:t>
            </a:r>
          </a:p>
          <a:p>
            <a:pPr>
              <a:buFont typeface="Arial" panose="020B0604020202020204" pitchFamily="34" charset="0"/>
              <a:buChar char="•"/>
            </a:pPr>
            <a:r>
              <a:rPr lang="ru-RU" dirty="0">
                <a:solidFill>
                  <a:schemeClr val="tx1"/>
                </a:solidFill>
                <a:latin typeface="Times New Roman" panose="02020603050405020304" pitchFamily="18" charset="0"/>
                <a:cs typeface="Times New Roman" panose="02020603050405020304" pitchFamily="18" charset="0"/>
              </a:rPr>
              <a:t>Нить</a:t>
            </a:r>
          </a:p>
          <a:p>
            <a:endParaRPr lang="ru-RU" dirty="0"/>
          </a:p>
        </p:txBody>
      </p:sp>
      <p:pic>
        <p:nvPicPr>
          <p:cNvPr id="1028" name="Picture 4" descr="Вот такой получается съедобная кормушка для птиц">
            <a:extLst>
              <a:ext uri="{FF2B5EF4-FFF2-40B4-BE49-F238E27FC236}">
                <a16:creationId xmlns:a16="http://schemas.microsoft.com/office/drawing/2014/main" xmlns="" id="{CE0B0BDC-1D18-4583-B1AF-BAE1D30F7FD1}"/>
              </a:ext>
            </a:extLst>
          </p:cNvPr>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bwMode="auto">
          <a:xfrm>
            <a:off x="6629400" y="952499"/>
            <a:ext cx="4800600" cy="31950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636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xmlns="" id="{17DC93BD-8F8E-4BBC-ABFE-54A4B270F31B}"/>
              </a:ext>
            </a:extLst>
          </p:cNvPr>
          <p:cNvSpPr>
            <a:spLocks noGrp="1"/>
          </p:cNvSpPr>
          <p:nvPr>
            <p:ph type="title"/>
          </p:nvPr>
        </p:nvSpPr>
        <p:spPr>
          <a:xfrm>
            <a:off x="1251678" y="382385"/>
            <a:ext cx="10178322" cy="596023"/>
          </a:xfrm>
        </p:spPr>
        <p:txBody>
          <a:bodyPr>
            <a:normAutofit/>
          </a:bodyPr>
          <a:lstStyle/>
          <a:p>
            <a:pPr algn="ctr"/>
            <a:r>
              <a:rPr lang="ru-RU" sz="2800" b="1" dirty="0">
                <a:solidFill>
                  <a:schemeClr val="tx2">
                    <a:lumMod val="75000"/>
                    <a:lumOff val="25000"/>
                  </a:schemeClr>
                </a:solidFill>
                <a:latin typeface="Times New Roman" panose="02020603050405020304" pitchFamily="18" charset="0"/>
                <a:cs typeface="Times New Roman" panose="02020603050405020304" pitchFamily="18" charset="0"/>
              </a:rPr>
              <a:t>Изготовление кормушки</a:t>
            </a:r>
          </a:p>
        </p:txBody>
      </p:sp>
      <p:sp>
        <p:nvSpPr>
          <p:cNvPr id="3" name="Объект 2">
            <a:extLst>
              <a:ext uri="{FF2B5EF4-FFF2-40B4-BE49-F238E27FC236}">
                <a16:creationId xmlns:a16="http://schemas.microsoft.com/office/drawing/2014/main" xmlns="" id="{01C146A3-D91D-4A9F-9940-F2380D038C59}"/>
              </a:ext>
            </a:extLst>
          </p:cNvPr>
          <p:cNvSpPr>
            <a:spLocks noGrp="1"/>
          </p:cNvSpPr>
          <p:nvPr>
            <p:ph idx="1"/>
          </p:nvPr>
        </p:nvSpPr>
        <p:spPr>
          <a:xfrm>
            <a:off x="1251678" y="978409"/>
            <a:ext cx="10488038" cy="5761604"/>
          </a:xfrm>
        </p:spPr>
        <p:txBody>
          <a:bodyPr>
            <a:normAutofit fontScale="92500"/>
          </a:bodyPr>
          <a:lstStyle/>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Для начала следует нарисовать карандашом на заготовленной заранее бумаге </a:t>
            </a:r>
            <a:r>
              <a:rPr lang="ru-RU" sz="2200" b="1" dirty="0">
                <a:solidFill>
                  <a:schemeClr val="tx1"/>
                </a:solidFill>
                <a:latin typeface="Times New Roman" panose="02020603050405020304" pitchFamily="18" charset="0"/>
                <a:cs typeface="Times New Roman" panose="02020603050405020304" pitchFamily="18" charset="0"/>
              </a:rPr>
              <a:t>эскизы.</a:t>
            </a:r>
            <a:r>
              <a:rPr lang="ru-RU" sz="2200" dirty="0">
                <a:solidFill>
                  <a:schemeClr val="tx1"/>
                </a:solidFill>
                <a:latin typeface="Times New Roman" panose="02020603050405020304" pitchFamily="18" charset="0"/>
                <a:cs typeface="Times New Roman" panose="02020603050405020304" pitchFamily="18" charset="0"/>
              </a:rPr>
              <a:t> Они могут выглядеть как любые фигуры – круги, квадраты, сердечки, звезды и т.д.</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Далее стоит</a:t>
            </a:r>
            <a:r>
              <a:rPr lang="ru-RU" sz="2200" b="1" dirty="0">
                <a:solidFill>
                  <a:schemeClr val="tx1"/>
                </a:solidFill>
                <a:latin typeface="Times New Roman" panose="02020603050405020304" pitchFamily="18" charset="0"/>
                <a:cs typeface="Times New Roman" panose="02020603050405020304" pitchFamily="18" charset="0"/>
              </a:rPr>
              <a:t> вырезать эти фигурки и приложить их к картону.</a:t>
            </a:r>
            <a:endParaRPr lang="ru-RU" sz="2200" dirty="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Как многие читатели уже догадались, теперь</a:t>
            </a:r>
            <a:r>
              <a:rPr lang="ru-RU" sz="2200" b="1" dirty="0">
                <a:solidFill>
                  <a:schemeClr val="tx1"/>
                </a:solidFill>
                <a:latin typeface="Times New Roman" panose="02020603050405020304" pitchFamily="18" charset="0"/>
                <a:cs typeface="Times New Roman" panose="02020603050405020304" pitchFamily="18" charset="0"/>
              </a:rPr>
              <a:t> вырезаются картонные заготовки.</a:t>
            </a:r>
            <a:endParaRPr lang="ru-RU" sz="2200" dirty="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ru-RU" sz="2200" b="1" dirty="0">
                <a:solidFill>
                  <a:schemeClr val="tx1"/>
                </a:solidFill>
                <a:latin typeface="Times New Roman" panose="02020603050405020304" pitchFamily="18" charset="0"/>
                <a:cs typeface="Times New Roman" panose="02020603050405020304" pitchFamily="18" charset="0"/>
              </a:rPr>
              <a:t>В основании</a:t>
            </a:r>
            <a:r>
              <a:rPr lang="ru-RU" sz="2200" dirty="0">
                <a:solidFill>
                  <a:schemeClr val="tx1"/>
                </a:solidFill>
                <a:latin typeface="Times New Roman" panose="02020603050405020304" pitchFamily="18" charset="0"/>
                <a:cs typeface="Times New Roman" panose="02020603050405020304" pitchFamily="18" charset="0"/>
              </a:rPr>
              <a:t> каждой фигурки иголкой </a:t>
            </a:r>
            <a:r>
              <a:rPr lang="ru-RU" sz="2200" b="1" dirty="0">
                <a:solidFill>
                  <a:schemeClr val="tx1"/>
                </a:solidFill>
                <a:latin typeface="Times New Roman" panose="02020603050405020304" pitchFamily="18" charset="0"/>
                <a:cs typeface="Times New Roman" panose="02020603050405020304" pitchFamily="18" charset="0"/>
              </a:rPr>
              <a:t>делается прокол</a:t>
            </a:r>
            <a:r>
              <a:rPr lang="ru-RU" sz="2200" dirty="0">
                <a:solidFill>
                  <a:schemeClr val="tx1"/>
                </a:solidFill>
                <a:latin typeface="Times New Roman" panose="02020603050405020304" pitchFamily="18" charset="0"/>
                <a:cs typeface="Times New Roman" panose="02020603050405020304" pitchFamily="18" charset="0"/>
              </a:rPr>
              <a:t>. К иголке крепится нитка – ей предстоит крепить готовые изделия к веткам.</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Теперь дело за</a:t>
            </a:r>
            <a:r>
              <a:rPr lang="ru-RU" sz="2200" b="1" dirty="0">
                <a:solidFill>
                  <a:schemeClr val="tx1"/>
                </a:solidFill>
                <a:latin typeface="Times New Roman" panose="02020603050405020304" pitchFamily="18" charset="0"/>
                <a:cs typeface="Times New Roman" panose="02020603050405020304" pitchFamily="18" charset="0"/>
              </a:rPr>
              <a:t> изготовлением специального клея для корма.</a:t>
            </a:r>
            <a:r>
              <a:rPr lang="ru-RU" sz="2200" dirty="0">
                <a:solidFill>
                  <a:schemeClr val="tx1"/>
                </a:solidFill>
                <a:latin typeface="Times New Roman" panose="02020603050405020304" pitchFamily="18" charset="0"/>
                <a:cs typeface="Times New Roman" panose="02020603050405020304" pitchFamily="18" charset="0"/>
              </a:rPr>
              <a:t> Естественно, промышленный клей не подойдет – нужен пищевой. Для его создания нужно перемешать </a:t>
            </a:r>
            <a:r>
              <a:rPr lang="ru-RU" sz="2200" b="1" dirty="0">
                <a:solidFill>
                  <a:schemeClr val="tx1"/>
                </a:solidFill>
                <a:latin typeface="Times New Roman" panose="02020603050405020304" pitchFamily="18" charset="0"/>
                <a:cs typeface="Times New Roman" panose="02020603050405020304" pitchFamily="18" charset="0"/>
              </a:rPr>
              <a:t>яйцо, чайную ложку жидкого меда, муку и 2 столовых ложки овсяной крупы</a:t>
            </a:r>
            <a:r>
              <a:rPr lang="ru-RU" sz="2200" dirty="0">
                <a:solidFill>
                  <a:schemeClr val="tx1"/>
                </a:solidFill>
                <a:latin typeface="Times New Roman" panose="02020603050405020304" pitchFamily="18" charset="0"/>
                <a:cs typeface="Times New Roman" panose="02020603050405020304" pitchFamily="18" charset="0"/>
              </a:rPr>
              <a:t>. Смесь должна </a:t>
            </a:r>
            <a:r>
              <a:rPr lang="ru-RU" sz="2200" b="1" dirty="0">
                <a:solidFill>
                  <a:schemeClr val="tx1"/>
                </a:solidFill>
                <a:latin typeface="Times New Roman" panose="02020603050405020304" pitchFamily="18" charset="0"/>
                <a:cs typeface="Times New Roman" panose="02020603050405020304" pitchFamily="18" charset="0"/>
              </a:rPr>
              <a:t>полчаса настояться.</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Теперь </a:t>
            </a:r>
            <a:r>
              <a:rPr lang="ru-RU" sz="2200" b="1" dirty="0">
                <a:solidFill>
                  <a:schemeClr val="tx1"/>
                </a:solidFill>
                <a:latin typeface="Times New Roman" panose="02020603050405020304" pitchFamily="18" charset="0"/>
                <a:cs typeface="Times New Roman" panose="02020603050405020304" pitchFamily="18" charset="0"/>
              </a:rPr>
              <a:t>клей можно нанести</a:t>
            </a:r>
            <a:r>
              <a:rPr lang="ru-RU" sz="2200" dirty="0">
                <a:solidFill>
                  <a:schemeClr val="tx1"/>
                </a:solidFill>
                <a:latin typeface="Times New Roman" panose="02020603050405020304" pitchFamily="18" charset="0"/>
                <a:cs typeface="Times New Roman" panose="02020603050405020304" pitchFamily="18" charset="0"/>
              </a:rPr>
              <a:t> на картонные основы.</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Параллельно с этим </a:t>
            </a:r>
            <a:r>
              <a:rPr lang="ru-RU" sz="2200" b="1" dirty="0">
                <a:solidFill>
                  <a:schemeClr val="tx1"/>
                </a:solidFill>
                <a:latin typeface="Times New Roman" panose="02020603050405020304" pitchFamily="18" charset="0"/>
                <a:cs typeface="Times New Roman" panose="02020603050405020304" pitchFamily="18" charset="0"/>
              </a:rPr>
              <a:t>корм перемешивается.</a:t>
            </a:r>
            <a:endParaRPr lang="ru-RU" sz="2200" dirty="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Клеевые основы нужно</a:t>
            </a:r>
            <a:r>
              <a:rPr lang="ru-RU" sz="2200" b="1" dirty="0">
                <a:solidFill>
                  <a:schemeClr val="tx1"/>
                </a:solidFill>
                <a:latin typeface="Times New Roman" panose="02020603050405020304" pitchFamily="18" charset="0"/>
                <a:cs typeface="Times New Roman" panose="02020603050405020304" pitchFamily="18" charset="0"/>
              </a:rPr>
              <a:t> обмакнуть</a:t>
            </a:r>
            <a:r>
              <a:rPr lang="ru-RU" sz="2200" dirty="0">
                <a:solidFill>
                  <a:schemeClr val="tx1"/>
                </a:solidFill>
                <a:latin typeface="Times New Roman" panose="02020603050405020304" pitchFamily="18" charset="0"/>
                <a:cs typeface="Times New Roman" panose="02020603050405020304" pitchFamily="18" charset="0"/>
              </a:rPr>
              <a:t> в зерна.</a:t>
            </a:r>
          </a:p>
          <a:p>
            <a:pPr algn="just">
              <a:buFont typeface="Arial" panose="020B0604020202020204" pitchFamily="34" charset="0"/>
              <a:buChar char="•"/>
            </a:pPr>
            <a:r>
              <a:rPr lang="ru-RU" sz="2200" dirty="0">
                <a:solidFill>
                  <a:schemeClr val="tx1"/>
                </a:solidFill>
                <a:latin typeface="Times New Roman" panose="02020603050405020304" pitchFamily="18" charset="0"/>
                <a:cs typeface="Times New Roman" panose="02020603050405020304" pitchFamily="18" charset="0"/>
              </a:rPr>
              <a:t>Затем эти основы </a:t>
            </a:r>
            <a:r>
              <a:rPr lang="ru-RU" sz="2200" b="1" dirty="0">
                <a:solidFill>
                  <a:schemeClr val="tx1"/>
                </a:solidFill>
                <a:latin typeface="Times New Roman" panose="02020603050405020304" pitchFamily="18" charset="0"/>
                <a:cs typeface="Times New Roman" panose="02020603050405020304" pitchFamily="18" charset="0"/>
              </a:rPr>
              <a:t>помещаются в холодильник</a:t>
            </a:r>
            <a:r>
              <a:rPr lang="ru-RU" sz="2200" dirty="0">
                <a:solidFill>
                  <a:schemeClr val="tx1"/>
                </a:solidFill>
                <a:latin typeface="Times New Roman" panose="02020603050405020304" pitchFamily="18" charset="0"/>
                <a:cs typeface="Times New Roman" panose="02020603050405020304" pitchFamily="18" charset="0"/>
              </a:rPr>
              <a:t> – им непременно нужно обрести твердость.</a:t>
            </a:r>
          </a:p>
          <a:p>
            <a:pPr>
              <a:buFont typeface="Arial" panose="020B0604020202020204" pitchFamily="34" charset="0"/>
              <a:buChar char="•"/>
            </a:pPr>
            <a:endParaRPr lang="ru-RU" dirty="0">
              <a:solidFill>
                <a:schemeClr val="tx1"/>
              </a:solidFill>
            </a:endParaRPr>
          </a:p>
          <a:p>
            <a:endParaRPr lang="ru-RU" dirty="0">
              <a:solidFill>
                <a:schemeClr val="tx1"/>
              </a:solidFill>
            </a:endParaRPr>
          </a:p>
        </p:txBody>
      </p:sp>
    </p:spTree>
    <p:extLst>
      <p:ext uri="{BB962C8B-B14F-4D97-AF65-F5344CB8AC3E}">
        <p14:creationId xmlns:p14="http://schemas.microsoft.com/office/powerpoint/2010/main" xmlns="" val="171195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734A6AD-6E87-40C7-89B9-7D2DC39012B4}"/>
              </a:ext>
            </a:extLst>
          </p:cNvPr>
          <p:cNvSpPr>
            <a:spLocks noGrp="1"/>
          </p:cNvSpPr>
          <p:nvPr>
            <p:ph type="title"/>
          </p:nvPr>
        </p:nvSpPr>
        <p:spPr>
          <a:xfrm>
            <a:off x="958645" y="382385"/>
            <a:ext cx="10736826" cy="596023"/>
          </a:xfrm>
        </p:spPr>
        <p:txBody>
          <a:bodyPr>
            <a:normAutofit/>
          </a:bodyPr>
          <a:lstStyle/>
          <a:p>
            <a:pPr algn="ctr"/>
            <a:r>
              <a:rPr lang="ru-RU" sz="2800" b="1" dirty="0">
                <a:solidFill>
                  <a:schemeClr val="tx2">
                    <a:lumMod val="75000"/>
                    <a:lumOff val="25000"/>
                  </a:schemeClr>
                </a:solidFill>
                <a:latin typeface="Times New Roman" panose="02020603050405020304" pitchFamily="18" charset="0"/>
                <a:cs typeface="Times New Roman" panose="02020603050405020304" pitchFamily="18" charset="0"/>
              </a:rPr>
              <a:t>Кормушка для птиц из картонных коробок</a:t>
            </a:r>
          </a:p>
        </p:txBody>
      </p:sp>
      <p:pic>
        <p:nvPicPr>
          <p:cNvPr id="2050" name="Picture 2">
            <a:extLst>
              <a:ext uri="{FF2B5EF4-FFF2-40B4-BE49-F238E27FC236}">
                <a16:creationId xmlns:a16="http://schemas.microsoft.com/office/drawing/2014/main" xmlns="" id="{D7F18F62-9A7E-4C26-B0C1-8BF62D8111FB}"/>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280749" y="1049506"/>
            <a:ext cx="5105609" cy="3832210"/>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a:extLst>
              <a:ext uri="{FF2B5EF4-FFF2-40B4-BE49-F238E27FC236}">
                <a16:creationId xmlns:a16="http://schemas.microsoft.com/office/drawing/2014/main" xmlns="" id="{B5298260-6A17-456F-9C8E-CDD03409503D}"/>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634107" y="2753252"/>
            <a:ext cx="4967863" cy="372882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13204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xmlns="" id="{6E4A25B5-E127-4CA7-9ACF-D8664690A5DE}"/>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033303" y="198120"/>
            <a:ext cx="4788377" cy="3594100"/>
          </a:xfrm>
          <a:prstGeom prst="rect">
            <a:avLst/>
          </a:prstGeom>
          <a:noFill/>
          <a:extLst>
            <a:ext uri="{909E8E84-426E-40DD-AFC4-6F175D3DCCD1}">
              <a14:hiddenFill xmlns:a14="http://schemas.microsoft.com/office/drawing/2010/main" xmlns="">
                <a:solidFill>
                  <a:srgbClr val="FFFFFF"/>
                </a:solidFill>
              </a14:hiddenFill>
            </a:ext>
          </a:extLst>
        </p:spPr>
      </p:pic>
      <p:pic>
        <p:nvPicPr>
          <p:cNvPr id="3078" name="Picture 6">
            <a:extLst>
              <a:ext uri="{FF2B5EF4-FFF2-40B4-BE49-F238E27FC236}">
                <a16:creationId xmlns:a16="http://schemas.microsoft.com/office/drawing/2014/main" xmlns="" id="{0E3D5A9F-8486-4982-B4F3-AA1D468992D4}"/>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690360" y="198120"/>
            <a:ext cx="4788377" cy="3594100"/>
          </a:xfrm>
          <a:prstGeom prst="rect">
            <a:avLst/>
          </a:prstGeom>
          <a:noFill/>
          <a:extLst>
            <a:ext uri="{909E8E84-426E-40DD-AFC4-6F175D3DCCD1}">
              <a14:hiddenFill xmlns:a14="http://schemas.microsoft.com/office/drawing/2010/main" xmlns="">
                <a:solidFill>
                  <a:srgbClr val="FFFFFF"/>
                </a:solidFill>
              </a14:hiddenFill>
            </a:ext>
          </a:extLst>
        </p:spPr>
      </p:pic>
      <p:pic>
        <p:nvPicPr>
          <p:cNvPr id="3080" name="Picture 8">
            <a:extLst>
              <a:ext uri="{FF2B5EF4-FFF2-40B4-BE49-F238E27FC236}">
                <a16:creationId xmlns:a16="http://schemas.microsoft.com/office/drawing/2014/main" xmlns="" id="{3DC47B00-F8E8-4B66-953E-1662138DFF56}"/>
              </a:ext>
            </a:extLst>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175759" y="3609334"/>
            <a:ext cx="4328161" cy="32486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06136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xmlns="" id="{B4C22335-FF49-4CDA-9DE3-7E692C1E8D84}"/>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003474" y="294967"/>
            <a:ext cx="5285609" cy="3967317"/>
          </a:xfrm>
          <a:prstGeom prst="rect">
            <a:avLst/>
          </a:prstGeom>
          <a:noFill/>
          <a:extLst>
            <a:ext uri="{909E8E84-426E-40DD-AFC4-6F175D3DCCD1}">
              <a14:hiddenFill xmlns:a14="http://schemas.microsoft.com/office/drawing/2010/main" xmlns="">
                <a:solidFill>
                  <a:srgbClr val="FFFFFF"/>
                </a:solidFill>
              </a14:hiddenFill>
            </a:ext>
          </a:extLst>
        </p:spPr>
      </p:pic>
      <p:pic>
        <p:nvPicPr>
          <p:cNvPr id="4100" name="Picture 4">
            <a:extLst>
              <a:ext uri="{FF2B5EF4-FFF2-40B4-BE49-F238E27FC236}">
                <a16:creationId xmlns:a16="http://schemas.microsoft.com/office/drawing/2014/main" xmlns="" id="{63353D6F-C158-4A19-8152-AA5452F41DEF}"/>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565113" y="2666898"/>
            <a:ext cx="5092529" cy="382239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18909884"/>
      </p:ext>
    </p:extLst>
  </p:cSld>
  <p:clrMapOvr>
    <a:masterClrMapping/>
  </p:clrMapOvr>
</p:sld>
</file>

<file path=ppt/theme/theme1.xml><?xml version="1.0" encoding="utf-8"?>
<a:theme xmlns:a="http://schemas.openxmlformats.org/drawingml/2006/main" name="Эмблема">
  <a:themeElements>
    <a:clrScheme name="Эмблема">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Эмблема">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Эмблем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TM10001106[[fn=Эмблема]]</Template>
  <TotalTime>85</TotalTime>
  <Words>601</Words>
  <Application>Microsoft Office PowerPoint</Application>
  <PresentationFormat>Произвольный</PresentationFormat>
  <Paragraphs>48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Эмблема</vt:lpstr>
      <vt:lpstr>Кормушка для птиц</vt:lpstr>
      <vt:lpstr>Виды кормушек</vt:lpstr>
      <vt:lpstr>Требования к кормушкам</vt:lpstr>
      <vt:lpstr>Слайд 4</vt:lpstr>
      <vt:lpstr>Зерновые кормушки для птиц </vt:lpstr>
      <vt:lpstr>Изготовление кормушки</vt:lpstr>
      <vt:lpstr>Кормушка для птиц из картонных коробок</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Кормушка для птиц</dc:title>
  <dc:creator>Пантелеев Виктор Андреевич</dc:creator>
  <cp:lastModifiedBy>Ольга Владимировна</cp:lastModifiedBy>
  <cp:revision>9</cp:revision>
  <dcterms:created xsi:type="dcterms:W3CDTF">2022-11-27T12:48:29Z</dcterms:created>
  <dcterms:modified xsi:type="dcterms:W3CDTF">2022-11-28T07:53:18Z</dcterms:modified>
</cp:coreProperties>
</file>