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7" r:id="rId5"/>
    <p:sldId id="268" r:id="rId6"/>
    <p:sldId id="260" r:id="rId7"/>
    <p:sldId id="261" r:id="rId8"/>
    <p:sldId id="262" r:id="rId9"/>
    <p:sldId id="270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B5F6-619D-4675-9A94-624CAB8192DE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5CE9-65E8-434F-B961-FFEF0674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B5F6-619D-4675-9A94-624CAB8192DE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5CE9-65E8-434F-B961-FFEF0674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B5F6-619D-4675-9A94-624CAB8192DE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5CE9-65E8-434F-B961-FFEF0674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7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B5F6-619D-4675-9A94-624CAB8192DE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5CE9-65E8-434F-B961-FFEF0674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3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B5F6-619D-4675-9A94-624CAB8192DE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5CE9-65E8-434F-B961-FFEF0674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1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B5F6-619D-4675-9A94-624CAB8192DE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5CE9-65E8-434F-B961-FFEF0674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3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B5F6-619D-4675-9A94-624CAB8192DE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5CE9-65E8-434F-B961-FFEF0674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2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B5F6-619D-4675-9A94-624CAB8192DE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5CE9-65E8-434F-B961-FFEF0674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4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B5F6-619D-4675-9A94-624CAB8192DE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5CE9-65E8-434F-B961-FFEF0674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B5F6-619D-4675-9A94-624CAB8192DE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5CE9-65E8-434F-B961-FFEF0674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B5F6-619D-4675-9A94-624CAB8192DE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5CE9-65E8-434F-B961-FFEF0674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9B5F6-619D-4675-9A94-624CAB8192DE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5CE9-65E8-434F-B961-FFEF0674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295400"/>
            <a:ext cx="91440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Опыты с ферментами</a:t>
            </a:r>
            <a:endParaRPr lang="ru-RU" sz="8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3581400"/>
            <a:ext cx="6477000" cy="2209800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Работу выполнил учащийся 9 класса  </a:t>
            </a:r>
          </a:p>
          <a:p>
            <a:pPr algn="l"/>
            <a:r>
              <a:rPr lang="ru-RU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ГБОУ школы №53</a:t>
            </a:r>
          </a:p>
          <a:p>
            <a:pPr algn="l"/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Добров  Егор</a:t>
            </a:r>
            <a:endParaRPr lang="ru-RU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l"/>
            <a:r>
              <a:rPr lang="ru-RU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Научный руководитель: Злобина Л. Д.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1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602" y="196590"/>
            <a:ext cx="2151611" cy="92591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+mn-lt"/>
              </a:rPr>
              <a:t>Выводы</a:t>
            </a:r>
            <a:endParaRPr lang="ru-RU" sz="4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6055" y="1231628"/>
            <a:ext cx="6559826" cy="49139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>
                <a:solidFill>
                  <a:schemeClr val="tx2"/>
                </a:solidFill>
              </a:rPr>
              <a:t>первую очередь </a:t>
            </a:r>
            <a:r>
              <a:rPr lang="ru-RU" dirty="0" smtClean="0">
                <a:solidFill>
                  <a:schemeClr val="tx2"/>
                </a:solidFill>
              </a:rPr>
              <a:t>опыты </a:t>
            </a:r>
            <a:r>
              <a:rPr lang="ru-RU" dirty="0">
                <a:solidFill>
                  <a:schemeClr val="tx2"/>
                </a:solidFill>
              </a:rPr>
              <a:t>доказывают </a:t>
            </a:r>
            <a:r>
              <a:rPr lang="ru-RU" dirty="0" smtClean="0">
                <a:solidFill>
                  <a:schemeClr val="tx2"/>
                </a:solidFill>
              </a:rPr>
              <a:t>наличие амилаз в слюне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r>
              <a:rPr lang="ru-RU" dirty="0" smtClean="0">
                <a:solidFill>
                  <a:schemeClr val="tx2"/>
                </a:solidFill>
              </a:rPr>
              <a:t>Наиболее благоприятной средой для работы амилаз слюны оказалась нейтральная среда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Температура влияет на активность амилаз: при низких и высоких температурах амилазы не работают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9" y="1231628"/>
            <a:ext cx="3446695" cy="45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4454" y="2460567"/>
            <a:ext cx="45719" cy="1777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2785" y="112321"/>
            <a:ext cx="6578825" cy="6531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Цель: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Исследовать ферменты на примере амилаз слюны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Задачи исследования: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Используя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качественные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реакции на белки, определить наличие ферментов в слюне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Выяснить, какая среда (кислая, нейтральная или щелочная) наиболее благоприятна для работы ферментов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Выяснить, как температурный режим влияет на работу ферментов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3" y="616245"/>
            <a:ext cx="3828618" cy="51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5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+mn-lt"/>
              </a:rPr>
              <a:t>Ферменты – это биологические катализаторы</a:t>
            </a:r>
            <a:endParaRPr lang="ru-RU" sz="4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08" y="1041400"/>
            <a:ext cx="11668528" cy="557476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8" y="4349242"/>
            <a:ext cx="3122949" cy="20819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9692" y="1427136"/>
            <a:ext cx="3114108" cy="2491286"/>
          </a:xfrm>
          <a:prstGeom prst="rect">
            <a:avLst/>
          </a:prstGeom>
        </p:spPr>
      </p:pic>
      <p:pic>
        <p:nvPicPr>
          <p:cNvPr id="1032" name="Picture 8" descr="Картинки по запросу стиральные порошки с энзимами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52" y="1759882"/>
            <a:ext cx="4137794" cy="413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йогурт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8" y="1427136"/>
            <a:ext cx="3119309" cy="266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692" y="4335062"/>
            <a:ext cx="3114108" cy="20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385" y="79513"/>
            <a:ext cx="7991061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+mn-lt"/>
              </a:rPr>
              <a:t>Активность ферментов зависит от :</a:t>
            </a:r>
            <a:endParaRPr lang="ru-RU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6" y="1685950"/>
            <a:ext cx="4009972" cy="3473755"/>
          </a:xfrm>
        </p:spPr>
      </p:pic>
      <p:sp>
        <p:nvSpPr>
          <p:cNvPr id="3" name="TextBox 2"/>
          <p:cNvSpPr txBox="1"/>
          <p:nvPr/>
        </p:nvSpPr>
        <p:spPr>
          <a:xfrm>
            <a:off x="5821465" y="1868557"/>
            <a:ext cx="5588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Температуры</a:t>
            </a:r>
            <a:endParaRPr lang="ru-R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рН </a:t>
            </a:r>
            <a:r>
              <a:rPr lang="ru-RU" sz="2800" dirty="0" smtClean="0">
                <a:solidFill>
                  <a:schemeClr val="tx2"/>
                </a:solidFill>
              </a:rPr>
              <a:t>среды</a:t>
            </a: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Наличия </a:t>
            </a:r>
            <a:r>
              <a:rPr lang="ru-RU" sz="2800" dirty="0" err="1" smtClean="0">
                <a:solidFill>
                  <a:schemeClr val="tx2"/>
                </a:solidFill>
              </a:rPr>
              <a:t>кофакторов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Наличия ингибиторов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Стрессовых состояний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Нарушений </a:t>
            </a:r>
            <a:r>
              <a:rPr lang="ru-RU" sz="2800" dirty="0">
                <a:solidFill>
                  <a:schemeClr val="tx2"/>
                </a:solidFill>
              </a:rPr>
              <a:t>в структуре молекул фермента</a:t>
            </a:r>
            <a:endParaRPr lang="en-US" sz="2800" dirty="0">
              <a:solidFill>
                <a:schemeClr val="tx2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80" y="63611"/>
            <a:ext cx="1201442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+mn-lt"/>
              </a:rPr>
              <a:t>Амилаза – это фермент (гидролаза), </a:t>
            </a:r>
            <a:r>
              <a:rPr lang="en-US" sz="40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+mn-lt"/>
              </a:rPr>
            </a:br>
            <a:r>
              <a:rPr lang="ru-RU" sz="4000" dirty="0" smtClean="0">
                <a:solidFill>
                  <a:schemeClr val="tx2"/>
                </a:solidFill>
                <a:latin typeface="+mn-lt"/>
              </a:rPr>
              <a:t>который расщепляет сложные углеводы</a:t>
            </a:r>
            <a:endParaRPr lang="ru-RU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84" y="1976385"/>
            <a:ext cx="4738868" cy="3554151"/>
          </a:xfrm>
          <a:prstGeom prst="rect">
            <a:avLst/>
          </a:prstGeom>
        </p:spPr>
      </p:pic>
      <p:pic>
        <p:nvPicPr>
          <p:cNvPr id="2050" name="Picture 2" descr="Картинки по запросу ацинозные клетки поджелудочной железы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1" y="1976385"/>
            <a:ext cx="5338852" cy="35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5265" y="5681611"/>
            <a:ext cx="380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Подж</a:t>
            </a:r>
            <a:r>
              <a:rPr lang="ru-RU" sz="2800" i="1" dirty="0" smtClean="0">
                <a:solidFill>
                  <a:schemeClr val="tx2"/>
                </a:solidFill>
              </a:rPr>
              <a:t>е</a:t>
            </a:r>
            <a:r>
              <a:rPr lang="ru-RU" sz="2800" dirty="0" smtClean="0">
                <a:solidFill>
                  <a:schemeClr val="tx2"/>
                </a:solidFill>
              </a:rPr>
              <a:t>лудочная железа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7260" y="5681611"/>
            <a:ext cx="2867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Слюнные железы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21" y="394525"/>
            <a:ext cx="9931179" cy="61344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+mn-lt"/>
              </a:rPr>
              <a:t>Опыт 1 : Качественные реакции на белки</a:t>
            </a:r>
            <a:r>
              <a:rPr lang="en-US" sz="4000" dirty="0" smtClean="0">
                <a:solidFill>
                  <a:schemeClr val="tx2"/>
                </a:solidFill>
                <a:latin typeface="+mn-lt"/>
              </a:rPr>
              <a:t>.</a:t>
            </a:r>
            <a:endParaRPr lang="ru-RU" sz="4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93" y="753282"/>
            <a:ext cx="11921836" cy="5988339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7676" y="1818584"/>
            <a:ext cx="3750950" cy="2813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7707" y="1780495"/>
            <a:ext cx="3794480" cy="2845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4025" y="5551811"/>
            <a:ext cx="297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Ксантопротеиновая реакция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4872" y="5551811"/>
            <a:ext cx="218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Биуретовая реакция</a:t>
            </a:r>
          </a:p>
        </p:txBody>
      </p:sp>
    </p:spTree>
    <p:extLst>
      <p:ext uri="{BB962C8B-B14F-4D97-AF65-F5344CB8AC3E}">
        <p14:creationId xmlns:p14="http://schemas.microsoft.com/office/powerpoint/2010/main" val="16996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22" y="196254"/>
            <a:ext cx="11302778" cy="88435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+mn-lt"/>
              </a:rPr>
              <a:t>Опыт 2: Влияние </a:t>
            </a:r>
            <a:r>
              <a:rPr lang="en-US" sz="4000" dirty="0" smtClean="0">
                <a:solidFill>
                  <a:schemeClr val="tx2"/>
                </a:solidFill>
                <a:latin typeface="+mn-lt"/>
              </a:rPr>
              <a:t>pH </a:t>
            </a:r>
            <a:r>
              <a:rPr lang="ru-RU" sz="4000" dirty="0" smtClean="0">
                <a:solidFill>
                  <a:schemeClr val="tx2"/>
                </a:solidFill>
                <a:latin typeface="+mn-lt"/>
              </a:rPr>
              <a:t>среды на работу амилаз</a:t>
            </a:r>
            <a:endParaRPr lang="ru-RU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94" y="2842542"/>
            <a:ext cx="3813881" cy="28604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81" y="1426230"/>
            <a:ext cx="3784949" cy="2838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" y="2842542"/>
            <a:ext cx="3793066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888" y="0"/>
            <a:ext cx="11100020" cy="127618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+mn-lt"/>
              </a:rPr>
              <a:t>Опыт 3: Влияние температуры на работу амилаз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4743" y="2229299"/>
            <a:ext cx="3828892" cy="28716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70389" y="1750687"/>
            <a:ext cx="5105189" cy="38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961" y="0"/>
            <a:ext cx="10988703" cy="1325563"/>
          </a:xfrm>
        </p:spPr>
        <p:txBody>
          <a:bodyPr>
            <a:normAutofit/>
          </a:bodyPr>
          <a:lstStyle/>
          <a:p>
            <a:r>
              <a:rPr lang="ru-RU" sz="4000" smtClean="0">
                <a:solidFill>
                  <a:schemeClr val="tx2"/>
                </a:solidFill>
                <a:latin typeface="+mn-lt"/>
              </a:rPr>
              <a:t>Температура выше </a:t>
            </a:r>
            <a:r>
              <a:rPr lang="ru-RU" sz="4000" dirty="0" smtClean="0">
                <a:solidFill>
                  <a:schemeClr val="tx2"/>
                </a:solidFill>
                <a:latin typeface="+mn-lt"/>
              </a:rPr>
              <a:t>50  градусов по Цельсию</a:t>
            </a:r>
            <a:endParaRPr lang="ru-RU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4093" y="1938475"/>
            <a:ext cx="5030525" cy="3772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056" y="2412212"/>
            <a:ext cx="3770465" cy="282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182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Опыты с ферментами</vt:lpstr>
      <vt:lpstr>Презентация PowerPoint</vt:lpstr>
      <vt:lpstr>Ферменты – это биологические катализаторы</vt:lpstr>
      <vt:lpstr>Активность ферментов зависит от :</vt:lpstr>
      <vt:lpstr>Амилаза – это фермент (гидролаза),  который расщепляет сложные углеводы</vt:lpstr>
      <vt:lpstr>Опыт 1 : Качественные реакции на белки.</vt:lpstr>
      <vt:lpstr>Опыт 2: Влияние pH среды на работу амилаз</vt:lpstr>
      <vt:lpstr>Опыт 3: Влияние температуры на работу амилаз</vt:lpstr>
      <vt:lpstr>Температура выше 50  градусов по Цельсию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</dc:title>
  <dc:creator>Пользователь Windows</dc:creator>
  <cp:lastModifiedBy>Павел Злобин</cp:lastModifiedBy>
  <cp:revision>41</cp:revision>
  <dcterms:created xsi:type="dcterms:W3CDTF">2018-01-14T11:53:59Z</dcterms:created>
  <dcterms:modified xsi:type="dcterms:W3CDTF">2018-02-05T10:11:49Z</dcterms:modified>
</cp:coreProperties>
</file>