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4660"/>
  </p:normalViewPr>
  <p:slideViewPr>
    <p:cSldViewPr snapToGrid="0">
      <p:cViewPr varScale="1">
        <p:scale>
          <a:sx n="68" d="100"/>
          <a:sy n="68" d="100"/>
        </p:scale>
        <p:origin x="7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6D3AC-8066-4440-FF2B-65AACDFBC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D9B4BD-C5A2-32EB-F999-651A5E4DD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FB4E39-86AD-3055-DC34-E0FCE72FF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3379-DEFA-40CD-B8B5-4B2E2E1E76D9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653E4D-4D27-90BE-031B-2A9336D7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2601DB-7142-7B95-9E8D-6E3D43D90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DDAA-532D-4A57-BEF2-72DAFD245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890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0BB3BA-C96F-C371-3384-2F1628FEF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090FB1-CC00-4113-D441-D069072DD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0C29B4-1F62-D0CB-7036-7A94BC778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3379-DEFA-40CD-B8B5-4B2E2E1E76D9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317EC0-E8AF-BB7E-7567-663F0E497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59E84A-DE74-EEAC-CC80-08DEE9080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DDAA-532D-4A57-BEF2-72DAFD245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92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7EA3EAD-6579-97AD-F8A9-7A2FD98E61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E315F2-DC06-6212-46AC-D368E750A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009E8C-8CBF-10DE-3B84-DA3AB2F11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3379-DEFA-40CD-B8B5-4B2E2E1E76D9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20771-CF3C-619E-D5B8-3F81C85F4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9CAC05-133B-D8B8-63BB-1CB057BC7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DDAA-532D-4A57-BEF2-72DAFD245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75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7B8482-FDCD-4E19-E74A-EB0BC22A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582AC5-BB7E-AFF3-507F-654CDD556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F5EFEB-5AFF-ED62-94FC-EFCE2603A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3379-DEFA-40CD-B8B5-4B2E2E1E76D9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0AAF8D-FD9A-0EBF-534F-080D6F0B0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9083F5-D871-60D3-69CA-F5A39AEE7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DDAA-532D-4A57-BEF2-72DAFD245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08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483E2E-EF60-6E8E-D738-D1FE7E910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0BEF91-8776-C171-DEC7-FE9CA5E75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7906F4-DDA0-3EA7-37B8-2CE6B94D5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3379-DEFA-40CD-B8B5-4B2E2E1E76D9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D5698B-EEED-4CF9-4224-F4091696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8DC678-49D3-4AB1-2AF3-B92C41A65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DDAA-532D-4A57-BEF2-72DAFD245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08DEE-44A3-880F-AA1E-85663C3A2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6A6096-B5C4-7399-13E0-816CB448D7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0D3FEA-B324-C02D-CBE5-9CDD82DCE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62EF47-848C-4467-16E6-E01907D76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3379-DEFA-40CD-B8B5-4B2E2E1E76D9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8D79B1-3D1D-B622-4654-217D999E4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189248-C34B-C330-21A8-E428E13A4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DDAA-532D-4A57-BEF2-72DAFD245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092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2A3AE3-C795-29DC-309E-13BE0CF41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F813F5-5A33-C298-7DC3-2E9330FFD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183100-5F84-6334-B749-20C8F7903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8B81EBA-0FF5-7DBE-6A3C-D087FF0915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98B7487-2C1B-452A-C66E-0C0DD9D706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9E1B790-AF96-2373-8386-690379935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3379-DEFA-40CD-B8B5-4B2E2E1E76D9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FC7D16F-6721-3BA5-CA4C-5A5F120F4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54728E6-33FB-CCCD-B2BD-65AA7EE11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DDAA-532D-4A57-BEF2-72DAFD245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429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17441-044E-8E1F-A5AC-33DA476C1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42188D3-119B-2BD5-2FD0-51F3939B3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3379-DEFA-40CD-B8B5-4B2E2E1E76D9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A613823-48F1-405B-0435-81CA2FE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6C084C6-0AD1-5FF8-7782-C25D5B336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DDAA-532D-4A57-BEF2-72DAFD245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44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099C4F6-0F41-FB80-619B-6DCB225F1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3379-DEFA-40CD-B8B5-4B2E2E1E76D9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BCFDEB9-8B2B-1842-00CF-8391A8375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8BD21A-D146-D485-CF4F-27B880CB3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DDAA-532D-4A57-BEF2-72DAFD245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46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AAFC55-DD90-23C2-3236-92475F84A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4F14F6-5728-9E27-57DB-859079E95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A8BFEB-91F0-22FB-6C5D-365B18D29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BE90D3-1BFE-85AE-7621-32D42236E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3379-DEFA-40CD-B8B5-4B2E2E1E76D9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A95D04-B741-C1AA-89E6-793DF234D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D3D0CE-0B13-80AE-776D-7FD9CC80B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DDAA-532D-4A57-BEF2-72DAFD245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191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D71997-1B7A-DC75-C0BE-6B2E8354A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B396BA4-F275-8C48-5D49-6BAC11CE6E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E543B5-4009-933A-3C91-1A698BF92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3632C1-AABB-E1E2-130B-73113D396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3379-DEFA-40CD-B8B5-4B2E2E1E76D9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A9581E-0679-DC36-AA03-EE1B41236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EBE8E6-37DB-5DC9-79A3-04402FBA9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DDAA-532D-4A57-BEF2-72DAFD245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374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4FC1A0-4015-BC10-0716-50B587D2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E91ADF-41E8-EDD2-9DDE-39D28D8CF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81101A-CF56-F025-90F7-3F1C7E765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83379-DEFA-40CD-B8B5-4B2E2E1E76D9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466320-A12E-2EDB-35FD-508427DF3D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9FD1DB-EBBF-4885-2DAC-691B6D6552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0DDAA-532D-4A57-BEF2-72DAFD245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0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microsoft.com/office/2007/relationships/hdphoto" Target="../media/hdphoto10.wdp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7EA5348-B2E9-4BB4-3A8B-FD3FB0DFB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86956-5A95-1921-FB8F-3732E611C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8447"/>
            <a:ext cx="10515600" cy="1909811"/>
          </a:xfrm>
        </p:spPr>
        <p:txBody>
          <a:bodyPr/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10 вещей, которым нужно научить ребёнка до школы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5EA4C8-A30F-3C6B-6008-20C22B256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952" y="4519125"/>
            <a:ext cx="11066096" cy="1909811"/>
          </a:xfrm>
        </p:spPr>
        <p:txBody>
          <a:bodyPr>
            <a:normAutofit lnSpcReduction="10000"/>
          </a:bodyPr>
          <a:lstStyle/>
          <a:p>
            <a:pPr algn="r"/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Презентацию подготовила: </a:t>
            </a:r>
            <a:b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Титенко Мария Сергеевна, </a:t>
            </a:r>
            <a:b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учитель-логопед</a:t>
            </a:r>
            <a:b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ГБОУ ОДО школа №53 </a:t>
            </a:r>
            <a:b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Приморского района </a:t>
            </a:r>
            <a:b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г. Санкт-Петербурга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0707B0C-57A8-9876-D063-BB608D7164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9"/>
          <a:stretch/>
        </p:blipFill>
        <p:spPr bwMode="auto">
          <a:xfrm>
            <a:off x="281354" y="3603577"/>
            <a:ext cx="7091043" cy="265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277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7EA5348-B2E9-4BB4-3A8B-FD3FB0DFB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86956-5A95-1921-FB8F-3732E611C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402" y="464233"/>
            <a:ext cx="10795196" cy="910883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8. Договариваться со сверстниками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35B76-7F27-1894-2CCE-5E2EC6AC84E7}"/>
              </a:ext>
            </a:extLst>
          </p:cNvPr>
          <p:cNvSpPr txBox="1"/>
          <p:nvPr/>
        </p:nvSpPr>
        <p:spPr>
          <a:xfrm>
            <a:off x="312821" y="1768969"/>
            <a:ext cx="815741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i="1" dirty="0">
                <a:latin typeface="Book Antiqua" panose="02040602050305030304" pitchFamily="18" charset="0"/>
              </a:rPr>
              <a:t>Ещё один кивок в сторону эмоционального интеллекта.</a:t>
            </a:r>
          </a:p>
          <a:p>
            <a:pPr algn="ctr"/>
            <a:endParaRPr lang="ru-RU" sz="2600" i="1" dirty="0">
              <a:latin typeface="Book Antiqua" panose="02040602050305030304" pitchFamily="18" charset="0"/>
            </a:endParaRPr>
          </a:p>
          <a:p>
            <a:pPr algn="ctr"/>
            <a:r>
              <a:rPr lang="ru-RU" sz="2600" i="1" dirty="0">
                <a:latin typeface="Book Antiqua" panose="02040602050305030304" pitchFamily="18" charset="0"/>
              </a:rPr>
              <a:t>Обучение – это не только про русский и математику. </a:t>
            </a:r>
          </a:p>
          <a:p>
            <a:pPr algn="just"/>
            <a:endParaRPr lang="ru-RU" sz="2600" i="1" dirty="0">
              <a:latin typeface="Book Antiqua" panose="02040602050305030304" pitchFamily="18" charset="0"/>
            </a:endParaRP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599F778D-7F34-0AAB-5ACD-A3C850869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526" y="2126567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3ABFBB-EA57-B8E9-D69E-CFFB7877B83A}"/>
              </a:ext>
            </a:extLst>
          </p:cNvPr>
          <p:cNvSpPr txBox="1"/>
          <p:nvPr/>
        </p:nvSpPr>
        <p:spPr>
          <a:xfrm>
            <a:off x="377274" y="3664720"/>
            <a:ext cx="69459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latin typeface="Book Antiqua" panose="02040602050305030304" pitchFamily="18" charset="0"/>
              </a:rPr>
              <a:t>Мы учимся взаимодействовать </a:t>
            </a:r>
            <a:br>
              <a:rPr lang="ru-RU" sz="2800" b="1" i="1" dirty="0">
                <a:latin typeface="Book Antiqua" panose="02040602050305030304" pitchFamily="18" charset="0"/>
              </a:rPr>
            </a:br>
            <a:r>
              <a:rPr lang="ru-RU" sz="2800" b="1" i="1" dirty="0">
                <a:latin typeface="Book Antiqua" panose="02040602050305030304" pitchFamily="18" charset="0"/>
              </a:rPr>
              <a:t>с другими, находить компромиссы, решать конфликтные ситуации, сотрудничать – именно эти качества в нашем мире никогда не упадут в цене.</a:t>
            </a:r>
          </a:p>
        </p:txBody>
      </p:sp>
    </p:spTree>
    <p:extLst>
      <p:ext uri="{BB962C8B-B14F-4D97-AF65-F5344CB8AC3E}">
        <p14:creationId xmlns:p14="http://schemas.microsoft.com/office/powerpoint/2010/main" val="2686501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7EA5348-B2E9-4BB4-3A8B-FD3FB0DFB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86956-5A95-1921-FB8F-3732E611C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207" y="464233"/>
            <a:ext cx="9923585" cy="910883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9. Принимать помощь</a:t>
            </a:r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C0F47D88-1ADB-C51B-4D0B-A1D3BA734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2944">
                        <a14:foregroundMark x1="22079" y1="24308" x2="22079" y2="24308"/>
                        <a14:foregroundMark x1="31563" y1="20846" x2="31563" y2="20846"/>
                        <a14:foregroundMark x1="39833" y1="92846" x2="39833" y2="92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46" y="1404947"/>
            <a:ext cx="4104328" cy="404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C76FA5-18B3-9F0C-BAE7-ED35DB2EFABD}"/>
              </a:ext>
            </a:extLst>
          </p:cNvPr>
          <p:cNvSpPr txBox="1"/>
          <p:nvPr/>
        </p:nvSpPr>
        <p:spPr>
          <a:xfrm>
            <a:off x="4203032" y="1425228"/>
            <a:ext cx="7716252" cy="4193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50" i="1" dirty="0">
                <a:latin typeface="Book Antiqua" panose="02040602050305030304" pitchFamily="18" charset="0"/>
              </a:rPr>
              <a:t>Истинное обучение всегда творится в зоне ближайшего развития (когда ребёнок уже может что-то делать, но с помощью взрослого). Не нужно ждать, когда ребёнок без помощи взрослого чему-то научится сам. Сам процесс созревания того или иного умения происходит во взаимодействии со взрослым. </a:t>
            </a:r>
          </a:p>
          <a:p>
            <a:pPr algn="ctr"/>
            <a:r>
              <a:rPr lang="ru-RU" sz="2050" i="1" dirty="0">
                <a:latin typeface="Book Antiqua" panose="02040602050305030304" pitchFamily="18" charset="0"/>
              </a:rPr>
              <a:t>Задача, которую решает ребёнок, должна быть вызовом для него – сначала таким, чтобы от нас требовалась помощь (направить внимание, очертить границы, придать направление). </a:t>
            </a:r>
            <a:br>
              <a:rPr lang="ru-RU" sz="2050" i="1" dirty="0">
                <a:latin typeface="Book Antiqua" panose="02040602050305030304" pitchFamily="18" charset="0"/>
              </a:rPr>
            </a:br>
            <a:r>
              <a:rPr lang="ru-RU" sz="2050" i="1" dirty="0">
                <a:latin typeface="Book Antiqua" panose="02040602050305030304" pitchFamily="18" charset="0"/>
              </a:rPr>
              <a:t>Потом просто посидеть рядом, подсказать, скорректировать. Так, ребёнок постепенно учится выполнять задачу сам. </a:t>
            </a:r>
            <a:br>
              <a:rPr lang="ru-RU" sz="2050" i="1" dirty="0">
                <a:latin typeface="Book Antiqua" panose="02040602050305030304" pitchFamily="18" charset="0"/>
              </a:rPr>
            </a:br>
            <a:br>
              <a:rPr lang="ru-RU" sz="2050" i="1" dirty="0">
                <a:latin typeface="Book Antiqua" panose="02040602050305030304" pitchFamily="18" charset="0"/>
              </a:rPr>
            </a:br>
            <a:r>
              <a:rPr lang="ru-RU" sz="2050" i="1" dirty="0">
                <a:latin typeface="Book Antiqua" panose="02040602050305030304" pitchFamily="18" charset="0"/>
              </a:rPr>
              <a:t>Для ребёнка должно быть естественным обращаться к взрослому за помощью, а главное – получать её в НЕОБХОДИМОМ объёме.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95C139-C551-0833-BC65-2661C8ECB2E7}"/>
              </a:ext>
            </a:extLst>
          </p:cNvPr>
          <p:cNvSpPr txBox="1"/>
          <p:nvPr/>
        </p:nvSpPr>
        <p:spPr>
          <a:xfrm>
            <a:off x="0" y="5763571"/>
            <a:ext cx="121919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50" b="1" i="1" dirty="0">
                <a:latin typeface="Book Antiqua" panose="02040602050305030304" pitchFamily="18" charset="0"/>
              </a:rPr>
              <a:t>Для родителя важно быть рядом там, где ребёнок ПОКА не может, </a:t>
            </a:r>
            <a:br>
              <a:rPr lang="ru-RU" sz="2250" b="1" i="1" dirty="0">
                <a:latin typeface="Book Antiqua" panose="02040602050305030304" pitchFamily="18" charset="0"/>
              </a:rPr>
            </a:br>
            <a:r>
              <a:rPr lang="ru-RU" sz="2250" b="1" i="1" dirty="0">
                <a:latin typeface="Book Antiqua" panose="02040602050305030304" pitchFamily="18" charset="0"/>
              </a:rPr>
              <a:t>и отойти там, где ребёнок УЖЕ может</a:t>
            </a:r>
            <a:r>
              <a:rPr lang="ru-RU" sz="2250" i="1" dirty="0">
                <a:latin typeface="Book Antiqua" panose="020406020503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2511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7EA5348-B2E9-4BB4-3A8B-FD3FB0DFB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86956-5A95-1921-FB8F-3732E611C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207" y="464233"/>
            <a:ext cx="9923585" cy="910883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10. Верить в свои силы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FA39C1B1-5DC9-EA54-07B0-FBD5163D9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38" y="2257389"/>
            <a:ext cx="7040926" cy="417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4903EC-0435-93AD-8758-0B0543C81520}"/>
              </a:ext>
            </a:extLst>
          </p:cNvPr>
          <p:cNvSpPr txBox="1"/>
          <p:nvPr/>
        </p:nvSpPr>
        <p:spPr>
          <a:xfrm>
            <a:off x="2550695" y="1472258"/>
            <a:ext cx="95129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i="1" dirty="0">
                <a:latin typeface="Book Antiqua" panose="02040602050305030304" pitchFamily="18" charset="0"/>
              </a:rPr>
              <a:t>Взрослым стоит предлагать ребёнку такие жизненные задачи, которые он решить в состоянии, но пока не полностью самостоятельно. Речь идёт о постоянном </a:t>
            </a:r>
            <a:r>
              <a:rPr lang="ru-RU" sz="2200" i="1" dirty="0" err="1">
                <a:latin typeface="Book Antiqua" panose="02040602050305030304" pitchFamily="18" charset="0"/>
              </a:rPr>
              <a:t>микровызове</a:t>
            </a:r>
            <a:r>
              <a:rPr lang="ru-RU" sz="2200" i="1" dirty="0">
                <a:latin typeface="Book Antiqua" panose="02040602050305030304" pitchFamily="18" charset="0"/>
              </a:rPr>
              <a:t>, </a:t>
            </a:r>
            <a:r>
              <a:rPr lang="ru-RU" sz="2200" i="1" dirty="0" err="1">
                <a:latin typeface="Book Antiqua" panose="02040602050305030304" pitchFamily="18" charset="0"/>
              </a:rPr>
              <a:t>микроусложнении</a:t>
            </a:r>
            <a:r>
              <a:rPr lang="ru-RU" sz="2200" i="1" dirty="0">
                <a:latin typeface="Book Antiqua" panose="02040602050305030304" pitchFamily="18" charset="0"/>
              </a:rPr>
              <a:t>. Именно это движение </a:t>
            </a:r>
            <a:br>
              <a:rPr lang="ru-RU" sz="2200" i="1" dirty="0">
                <a:latin typeface="Book Antiqua" panose="02040602050305030304" pitchFamily="18" charset="0"/>
              </a:rPr>
            </a:br>
            <a:r>
              <a:rPr lang="ru-RU" sz="2200" i="1" dirty="0">
                <a:latin typeface="Book Antiqua" panose="02040602050305030304" pitchFamily="18" charset="0"/>
              </a:rPr>
              <a:t>к сложному, но интересному, и питает мотивацию «я смогу».</a:t>
            </a:r>
          </a:p>
          <a:p>
            <a:pPr algn="ctr"/>
            <a:r>
              <a:rPr lang="ru-RU" sz="2200" i="1" dirty="0">
                <a:latin typeface="Book Antiqua" panose="02040602050305030304" pitchFamily="18" charset="0"/>
              </a:rPr>
              <a:t>Пожалуй, самое трудное – взрастить в ребёнке уверенность в том, что нет ничего невозможного, если ты готов приложить достаточно сил и времени.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5F5E00DA-EEB4-D4D0-468A-79C8861B3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1" b="85522" l="1000" r="98700">
                        <a14:foregroundMark x1="23700" y1="58923" x2="23700" y2="58923"/>
                        <a14:foregroundMark x1="8700" y1="59428" x2="8700" y2="59428"/>
                        <a14:foregroundMark x1="56400" y1="42929" x2="56400" y2="42929"/>
                        <a14:foregroundMark x1="14500" y1="53704" x2="14500" y2="53704"/>
                        <a14:foregroundMark x1="68700" y1="37542" x2="68700" y2="37542"/>
                        <a14:foregroundMark x1="73400" y1="39899" x2="73400" y2="39899"/>
                        <a14:foregroundMark x1="78800" y1="40741" x2="78800" y2="40741"/>
                        <a14:foregroundMark x1="84900" y1="41077" x2="84900" y2="41077"/>
                        <a14:foregroundMark x1="89900" y1="54040" x2="89900" y2="54040"/>
                        <a14:foregroundMark x1="88100" y1="61111" x2="88100" y2="6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664" y="3805374"/>
            <a:ext cx="4414355" cy="26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033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7EA5348-B2E9-4BB4-3A8B-FD3FB0DFB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86956-5A95-1921-FB8F-3732E611C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40632"/>
            <a:ext cx="12191999" cy="57029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10 вещей, которые должен уметь делать </a:t>
            </a:r>
            <a:br>
              <a:rPr lang="ru-RU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старший дошкольник:</a:t>
            </a:r>
            <a:br>
              <a:rPr lang="ru-RU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b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b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sz="2800" i="1" dirty="0">
                <a:latin typeface="Book Antiqua" panose="02040602050305030304" pitchFamily="18" charset="0"/>
              </a:rPr>
              <a:t>1. Играть по правилам.</a:t>
            </a:r>
            <a:br>
              <a:rPr lang="ru-RU" sz="2800" i="1" dirty="0">
                <a:latin typeface="Book Antiqua" panose="02040602050305030304" pitchFamily="18" charset="0"/>
              </a:rPr>
            </a:br>
            <a:r>
              <a:rPr lang="ru-RU" sz="2800" i="1" dirty="0">
                <a:latin typeface="Book Antiqua" panose="02040602050305030304" pitchFamily="18" charset="0"/>
              </a:rPr>
              <a:t>2. Ездить на велосипеде.</a:t>
            </a:r>
            <a:br>
              <a:rPr lang="ru-RU" sz="2800" i="1" dirty="0">
                <a:latin typeface="Book Antiqua" panose="02040602050305030304" pitchFamily="18" charset="0"/>
              </a:rPr>
            </a:br>
            <a:r>
              <a:rPr lang="ru-RU" sz="2800" i="1" dirty="0">
                <a:latin typeface="Book Antiqua" panose="02040602050305030304" pitchFamily="18" charset="0"/>
              </a:rPr>
              <a:t>3. Знать день своего рождения.</a:t>
            </a:r>
            <a:br>
              <a:rPr lang="ru-RU" sz="2800" i="1" dirty="0">
                <a:latin typeface="Book Antiqua" panose="02040602050305030304" pitchFamily="18" charset="0"/>
              </a:rPr>
            </a:br>
            <a:r>
              <a:rPr lang="ru-RU" sz="2800" i="1" dirty="0">
                <a:latin typeface="Book Antiqua" panose="02040602050305030304" pitchFamily="18" charset="0"/>
              </a:rPr>
              <a:t>4. Заваривать чай в чайнике и делать бутерброды.</a:t>
            </a:r>
            <a:br>
              <a:rPr lang="ru-RU" sz="2800" i="1" dirty="0">
                <a:latin typeface="Book Antiqua" panose="02040602050305030304" pitchFamily="18" charset="0"/>
              </a:rPr>
            </a:br>
            <a:r>
              <a:rPr lang="ru-RU" sz="2800" i="1" dirty="0">
                <a:latin typeface="Book Antiqua" panose="02040602050305030304" pitchFamily="18" charset="0"/>
              </a:rPr>
              <a:t>5. Шнуровать ботинки.</a:t>
            </a:r>
            <a:br>
              <a:rPr lang="ru-RU" sz="2800" i="1" dirty="0">
                <a:latin typeface="Book Antiqua" panose="02040602050305030304" pitchFamily="18" charset="0"/>
              </a:rPr>
            </a:br>
            <a:r>
              <a:rPr lang="ru-RU" sz="2800" i="1" dirty="0">
                <a:latin typeface="Book Antiqua" panose="02040602050305030304" pitchFamily="18" charset="0"/>
              </a:rPr>
              <a:t>6. Ждать маму в банке.</a:t>
            </a:r>
            <a:br>
              <a:rPr lang="ru-RU" sz="2800" i="1" dirty="0">
                <a:latin typeface="Book Antiqua" panose="02040602050305030304" pitchFamily="18" charset="0"/>
              </a:rPr>
            </a:br>
            <a:r>
              <a:rPr lang="ru-RU" sz="2800" i="1" dirty="0">
                <a:latin typeface="Book Antiqua" panose="02040602050305030304" pitchFamily="18" charset="0"/>
              </a:rPr>
              <a:t>7. Задавать вопросы.</a:t>
            </a:r>
            <a:br>
              <a:rPr lang="ru-RU" sz="2800" i="1" dirty="0">
                <a:latin typeface="Book Antiqua" panose="02040602050305030304" pitchFamily="18" charset="0"/>
              </a:rPr>
            </a:br>
            <a:r>
              <a:rPr lang="ru-RU" sz="2800" i="1" dirty="0">
                <a:latin typeface="Book Antiqua" panose="02040602050305030304" pitchFamily="18" charset="0"/>
              </a:rPr>
              <a:t>8. Договариваться со сверстниками. </a:t>
            </a:r>
            <a:br>
              <a:rPr lang="ru-RU" sz="2800" i="1" dirty="0">
                <a:latin typeface="Book Antiqua" panose="02040602050305030304" pitchFamily="18" charset="0"/>
              </a:rPr>
            </a:br>
            <a:r>
              <a:rPr lang="ru-RU" sz="2800" i="1" dirty="0">
                <a:latin typeface="Book Antiqua" panose="02040602050305030304" pitchFamily="18" charset="0"/>
              </a:rPr>
              <a:t>9. Принимать помощь.</a:t>
            </a:r>
            <a:br>
              <a:rPr lang="ru-RU" sz="2800" i="1" dirty="0">
                <a:latin typeface="Book Antiqua" panose="02040602050305030304" pitchFamily="18" charset="0"/>
              </a:rPr>
            </a:br>
            <a:r>
              <a:rPr lang="ru-RU" sz="2800" i="1" dirty="0">
                <a:latin typeface="Book Antiqua" panose="02040602050305030304" pitchFamily="18" charset="0"/>
              </a:rPr>
              <a:t>10. Верить в свои силы.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36341057-8AED-A991-E853-BCC852AA1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04" y="1826538"/>
            <a:ext cx="8758989" cy="457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627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7EA5348-B2E9-4BB4-3A8B-FD3FB0DFB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86956-5A95-1921-FB8F-3732E611C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207" y="478301"/>
            <a:ext cx="9923585" cy="910883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1. Играть по правилам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4E6360-754F-58DC-78BE-6EE7050CF3BC}"/>
              </a:ext>
            </a:extLst>
          </p:cNvPr>
          <p:cNvSpPr txBox="1"/>
          <p:nvPr/>
        </p:nvSpPr>
        <p:spPr>
          <a:xfrm>
            <a:off x="7010401" y="1533563"/>
            <a:ext cx="4895555" cy="459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50" i="1" dirty="0">
                <a:latin typeface="Book Antiqua" panose="02040602050305030304" pitchFamily="18" charset="0"/>
              </a:rPr>
              <a:t>Игра – основа обучения. От того, насколько «качественно» ребёнок умеет играть, зависит то, насколько легко он будет принимать новые социальные роли по мере взросления. Играть – значит действовать в условной, созданной тобой и твоими партнёрами по игре, реальности, соблюдать правила, держать роль, творить и развивать сюжет, общаться, действовать согласно замыслу. Игра позволяет научить ребёнка переживать проигрыш.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6BF62D4-D943-A25C-1579-E1EC7FAC1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44" y="1154212"/>
            <a:ext cx="6600131" cy="454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CF3C86-0E9C-545B-1D41-8E0AEE06EFE1}"/>
              </a:ext>
            </a:extLst>
          </p:cNvPr>
          <p:cNvSpPr txBox="1"/>
          <p:nvPr/>
        </p:nvSpPr>
        <p:spPr>
          <a:xfrm>
            <a:off x="199168" y="6127128"/>
            <a:ext cx="11793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atin typeface="Book Antiqua" panose="02040602050305030304" pitchFamily="18" charset="0"/>
              </a:rPr>
              <a:t>Невозможно переиграть до школы, а вот недоиграть – вполне.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1205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7EA5348-B2E9-4BB4-3A8B-FD3FB0DFB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86956-5A95-1921-FB8F-3732E611C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207" y="478301"/>
            <a:ext cx="9923585" cy="910883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2. Ездить на велосипеде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2B4D0C-DAEA-C868-093F-B0FE8D7F384D}"/>
              </a:ext>
            </a:extLst>
          </p:cNvPr>
          <p:cNvSpPr txBox="1"/>
          <p:nvPr/>
        </p:nvSpPr>
        <p:spPr>
          <a:xfrm>
            <a:off x="320211" y="1480561"/>
            <a:ext cx="7670842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50" i="1" dirty="0">
                <a:latin typeface="Book Antiqua" panose="02040602050305030304" pitchFamily="18" charset="0"/>
              </a:rPr>
              <a:t>В основе любой высшей психической функции, будь то речь или письмо, лежит движение. Сегодня первоклассник, не умеющий ловить мяч или делать колесо, уже не редкость. Интересно, что не только в </a:t>
            </a:r>
            <a:r>
              <a:rPr lang="en-US" sz="2250" i="1" dirty="0">
                <a:latin typeface="Book Antiqua" panose="02040602050305030304" pitchFamily="18" charset="0"/>
              </a:rPr>
              <a:t>XVIII</a:t>
            </a:r>
            <a:r>
              <a:rPr lang="ru-RU" sz="2250" i="1" dirty="0">
                <a:latin typeface="Book Antiqua" panose="02040602050305030304" pitchFamily="18" charset="0"/>
              </a:rPr>
              <a:t> веке, но и сегодня «продвинутые» родители пробуют перехитрить законы развития.</a:t>
            </a:r>
          </a:p>
          <a:p>
            <a:pPr algn="just"/>
            <a:endParaRPr lang="ru-RU" sz="2250" i="1" dirty="0">
              <a:latin typeface="Book Antiqua" panose="02040602050305030304" pitchFamily="18" charset="0"/>
            </a:endParaRPr>
          </a:p>
          <a:p>
            <a:pPr algn="just"/>
            <a:r>
              <a:rPr lang="ru-RU" sz="2250" b="1" i="1" dirty="0">
                <a:latin typeface="Book Antiqua" panose="02040602050305030304" pitchFamily="18" charset="0"/>
              </a:rPr>
              <a:t>«Если вы хотите воспитать ум вашего ученика, воспитывайте силы, которыми он должен управлять. Постоянно упражняйте его тело; делайте его здоровым и сильным; пусть он работает, действует, бегает, кричит; пусть всегда находится в движении; пусть будет он человеком по силе, и вскоре он станет им по разуму…». </a:t>
            </a:r>
          </a:p>
          <a:p>
            <a:pPr algn="r"/>
            <a:r>
              <a:rPr lang="ru-RU" sz="2250" b="1" i="1" dirty="0">
                <a:latin typeface="Book Antiqua" panose="02040602050305030304" pitchFamily="18" charset="0"/>
              </a:rPr>
              <a:t>Жан-Жак Руссо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6ADD0F6-FE0B-DF44-D725-41DB34B4B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33" b="99111" l="186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918" y="1527787"/>
            <a:ext cx="3836361" cy="493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889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7EA5348-B2E9-4BB4-3A8B-FD3FB0DFB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86956-5A95-1921-FB8F-3732E611C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207" y="478301"/>
            <a:ext cx="9923585" cy="910883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3. Знать день своего рождения</a:t>
            </a: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7BAC7DAC-25DA-5E25-EAD6-9C1F7E996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2" b="98551" l="248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39" y="3165805"/>
            <a:ext cx="2809925" cy="321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E2E529-3275-B412-9828-F70CC87DD8C0}"/>
              </a:ext>
            </a:extLst>
          </p:cNvPr>
          <p:cNvSpPr txBox="1"/>
          <p:nvPr/>
        </p:nvSpPr>
        <p:spPr>
          <a:xfrm>
            <a:off x="6455039" y="1894709"/>
            <a:ext cx="5361821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50" i="1" dirty="0">
                <a:latin typeface="Book Antiqua" panose="02040602050305030304" pitchFamily="18" charset="0"/>
              </a:rPr>
              <a:t>Это совершенно не о том, чтобы перед собеседованием в школу повторить на скорую руку с ребёнком дни недели, времена года и день его рождения. </a:t>
            </a:r>
          </a:p>
          <a:p>
            <a:pPr algn="just"/>
            <a:endParaRPr lang="ru-RU" sz="2250" i="1" dirty="0">
              <a:latin typeface="Book Antiqua" panose="02040602050305030304" pitchFamily="18" charset="0"/>
            </a:endParaRPr>
          </a:p>
          <a:p>
            <a:pPr algn="just"/>
            <a:r>
              <a:rPr lang="ru-RU" sz="2250" b="1" i="1" dirty="0">
                <a:latin typeface="Book Antiqua" panose="02040602050305030304" pitchFamily="18" charset="0"/>
              </a:rPr>
              <a:t>Это о честной ориентации во времени и пространстве, которая создаёт те самые координаты, на которые потом нанизываются не только навыки самоорганизации, но и изучение той же математики.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126CAE6-DC0B-A68E-38F7-8FED9EBCFA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8828" r="71016">
                        <a14:foregroundMark x1="48047" y1="41528" x2="48047" y2="41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00" r="29000"/>
          <a:stretch/>
        </p:blipFill>
        <p:spPr bwMode="auto">
          <a:xfrm>
            <a:off x="3415089" y="1867485"/>
            <a:ext cx="2809925" cy="37632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8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7EA5348-B2E9-4BB4-3A8B-FD3FB0DFB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86956-5A95-1921-FB8F-3732E611C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207" y="1097279"/>
            <a:ext cx="9923585" cy="910883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4. Заваривать чай в чайнике </a:t>
            </a:r>
            <a:b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 делать бутерброды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09EE20-E11A-5C58-CE1D-E3C756A0CDAD}"/>
              </a:ext>
            </a:extLst>
          </p:cNvPr>
          <p:cNvSpPr txBox="1"/>
          <p:nvPr/>
        </p:nvSpPr>
        <p:spPr>
          <a:xfrm>
            <a:off x="433137" y="2309422"/>
            <a:ext cx="68018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50" i="1" dirty="0">
                <a:latin typeface="Book Antiqua" panose="02040602050305030304" pitchFamily="18" charset="0"/>
              </a:rPr>
              <a:t>Сюда же относятся любые простые алгоритмы – готовить что-то по простой инструкции. Выполнять какие-то несложные программы действий: выбрать и купить хлеб в магазине, убрать комнату, покормить кота и убрать за ним и т.д.</a:t>
            </a:r>
          </a:p>
          <a:p>
            <a:pPr algn="just"/>
            <a:endParaRPr lang="ru-RU" sz="2250" i="1" dirty="0">
              <a:latin typeface="Book Antiqua" panose="02040602050305030304" pitchFamily="18" charset="0"/>
            </a:endParaRPr>
          </a:p>
          <a:p>
            <a:pPr algn="just"/>
            <a:r>
              <a:rPr lang="ru-RU" sz="2250" b="1" i="1" dirty="0">
                <a:latin typeface="Book Antiqua" panose="02040602050305030304" pitchFamily="18" charset="0"/>
              </a:rPr>
              <a:t>Когда ребёнок действует по плану, то есть учится держать в голове сложные многоступенчатые инструкции, он развивает свою произвольную регуляцию, навыки программирования своих действий, а это – ключевые компетенции в обучении. 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13ABFEA5-2AFD-B2FD-A4E7-643E0C2F17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73" b="94467" l="0" r="100000">
                        <a14:foregroundMark x1="56500" y1="40526" x2="56500" y2="40526"/>
                        <a14:foregroundMark x1="66625" y1="71093" x2="66625" y2="71093"/>
                        <a14:foregroundMark x1="71500" y1="65422" x2="71500" y2="65422"/>
                        <a14:foregroundMark x1="21500" y1="76210" x2="21500" y2="76210"/>
                        <a14:foregroundMark x1="6375" y1="64177" x2="6375" y2="64177"/>
                        <a14:foregroundMark x1="11625" y1="54219" x2="11625" y2="54219"/>
                        <a14:foregroundMark x1="63250" y1="18396" x2="63250" y2="18396"/>
                        <a14:foregroundMark x1="93625" y1="29046" x2="93625" y2="29046"/>
                        <a14:foregroundMark x1="59500" y1="80775" x2="59500" y2="80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46" t="12789" r="2723" b="12389"/>
          <a:stretch/>
        </p:blipFill>
        <p:spPr bwMode="auto">
          <a:xfrm>
            <a:off x="7464284" y="2508394"/>
            <a:ext cx="4498421" cy="32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968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7EA5348-B2E9-4BB4-3A8B-FD3FB0DFB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86956-5A95-1921-FB8F-3732E611C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207" y="464233"/>
            <a:ext cx="9923585" cy="910883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5. Шнуровать ботинки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78B4BA-F0F6-1C6B-4032-86A1D5674A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969" b="77995" l="21889" r="60542">
                        <a14:foregroundMark x1="56296" y1="70443" x2="56296" y2="70443"/>
                      </a14:backgroundRemoval>
                    </a14:imgEffect>
                  </a14:imgLayer>
                </a14:imgProps>
              </a:ext>
            </a:extLst>
          </a:blip>
          <a:srcRect l="24284" t="17697" r="39628" b="24114"/>
          <a:stretch/>
        </p:blipFill>
        <p:spPr>
          <a:xfrm>
            <a:off x="682794" y="1441448"/>
            <a:ext cx="4491790" cy="4071995"/>
          </a:xfrm>
          <a:prstGeom prst="rect">
            <a:avLst/>
          </a:prstGeom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F424B576-3C61-300E-CD2F-1758144773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424" b="87945" l="46728" r="99139">
                        <a14:foregroundMark x1="48622" y1="43972" x2="48622" y2="43972"/>
                        <a14:foregroundMark x1="94891" y1="48393" x2="94891" y2="483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57" t="10994" b="10643"/>
          <a:stretch/>
        </p:blipFill>
        <p:spPr bwMode="auto">
          <a:xfrm>
            <a:off x="9888952" y="493613"/>
            <a:ext cx="2046374" cy="298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A01C7C-F1B1-3C78-B444-F1E2C5E8859C}"/>
              </a:ext>
            </a:extLst>
          </p:cNvPr>
          <p:cNvSpPr txBox="1"/>
          <p:nvPr/>
        </p:nvSpPr>
        <p:spPr>
          <a:xfrm>
            <a:off x="5174584" y="4071615"/>
            <a:ext cx="667601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i="1" dirty="0">
                <a:latin typeface="Book Antiqua" panose="02040602050305030304" pitchFamily="18" charset="0"/>
              </a:rPr>
              <a:t>Мелкая моторика – без неё никуда. </a:t>
            </a:r>
          </a:p>
          <a:p>
            <a:pPr algn="ctr"/>
            <a:br>
              <a:rPr lang="ru-RU" sz="2500" i="1" dirty="0">
                <a:latin typeface="Book Antiqua" panose="02040602050305030304" pitchFamily="18" charset="0"/>
              </a:rPr>
            </a:br>
            <a:r>
              <a:rPr lang="ru-RU" sz="2500" i="1" dirty="0">
                <a:latin typeface="Book Antiqua" panose="02040602050305030304" pitchFamily="18" charset="0"/>
              </a:rPr>
              <a:t>Развивать мелкую моторику лучше до школы.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BDC99A-57BF-890D-050B-FF1967EA1239}"/>
              </a:ext>
            </a:extLst>
          </p:cNvPr>
          <p:cNvSpPr txBox="1"/>
          <p:nvPr/>
        </p:nvSpPr>
        <p:spPr>
          <a:xfrm>
            <a:off x="3112168" y="5754943"/>
            <a:ext cx="882315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>
                <a:latin typeface="Book Antiqua" panose="02040602050305030304" pitchFamily="18" charset="0"/>
              </a:rPr>
              <a:t>Пока ребёнка не слушаются руки, его не слушается речь.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0763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7EA5348-B2E9-4BB4-3A8B-FD3FB0DFB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86956-5A95-1921-FB8F-3732E611C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207" y="464233"/>
            <a:ext cx="9923585" cy="910883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6. Ждать маму в банке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EC0A1A-8C0E-6812-3CF8-4F50680C2B70}"/>
              </a:ext>
            </a:extLst>
          </p:cNvPr>
          <p:cNvSpPr txBox="1"/>
          <p:nvPr/>
        </p:nvSpPr>
        <p:spPr>
          <a:xfrm>
            <a:off x="433136" y="2362410"/>
            <a:ext cx="74916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>
                <a:latin typeface="Book Antiqua" panose="02040602050305030304" pitchFamily="18" charset="0"/>
              </a:rPr>
              <a:t>И снова о произвольной регуляции своего поведения. То же, что ждать хода в игре, – ждать, когда мама закончит свои дела. Сложно призвать к ожиданию годовалого малыша, а вот если шести-семилетка совсем не умеет ждать, в школе ему придётся трудно.</a:t>
            </a:r>
          </a:p>
          <a:p>
            <a:pPr algn="just"/>
            <a:r>
              <a:rPr lang="ru-RU" sz="2400" i="1" dirty="0">
                <a:latin typeface="Book Antiqua" panose="02040602050305030304" pitchFamily="18" charset="0"/>
              </a:rPr>
              <a:t> </a:t>
            </a:r>
          </a:p>
          <a:p>
            <a:pPr algn="just"/>
            <a:r>
              <a:rPr lang="ru-RU" sz="2400" b="1" i="1" dirty="0">
                <a:latin typeface="Book Antiqua" panose="02040602050305030304" pitchFamily="18" charset="0"/>
              </a:rPr>
              <a:t>Умение затормозить сиюминутный импульс – одна из составляющих высокого эмоционального интеллекта и гарантия успеха в будущем. 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0239480-5BE7-B034-68D8-69966EC11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0" b="98250" l="12222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40" r="25215"/>
          <a:stretch/>
        </p:blipFill>
        <p:spPr bwMode="auto">
          <a:xfrm>
            <a:off x="7758363" y="1375116"/>
            <a:ext cx="3031958" cy="525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EB83E66A-2FF2-8FD7-4EED-6DE16B210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960" y="223603"/>
            <a:ext cx="1692441" cy="169244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541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7EA5348-B2E9-4BB4-3A8B-FD3FB0DFB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86956-5A95-1921-FB8F-3732E611C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207" y="464233"/>
            <a:ext cx="9923585" cy="910883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7. Задавать вопросы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FDC535F2-A12E-9CF0-755A-2D7A6415A4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0000" l="28750" r="86094">
                        <a14:foregroundMark x1="73438" y1="23281" x2="73438" y2="23281"/>
                        <a14:foregroundMark x1="69219" y1="28750" x2="69219" y2="28750"/>
                        <a14:foregroundMark x1="78750" y1="19219" x2="78750" y2="19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92" t="6907" r="14846"/>
          <a:stretch/>
        </p:blipFill>
        <p:spPr bwMode="auto">
          <a:xfrm>
            <a:off x="346911" y="1839349"/>
            <a:ext cx="2787052" cy="485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BC8354-5EA5-34CE-96F5-396EC4512FFB}"/>
              </a:ext>
            </a:extLst>
          </p:cNvPr>
          <p:cNvSpPr txBox="1"/>
          <p:nvPr/>
        </p:nvSpPr>
        <p:spPr>
          <a:xfrm>
            <a:off x="3480873" y="1855392"/>
            <a:ext cx="832210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500" i="1" dirty="0">
                <a:latin typeface="Book Antiqua" panose="02040602050305030304" pitchFamily="18" charset="0"/>
              </a:rPr>
              <a:t>Вопросы дети задают чуть ли не с рождения, вот только взрослые не всегда имеют желание отвечать на них или учить ребёнка рассуждать и самому находить нужную информацию. Любую проблему можно сформулировать в виде правильного вопроса. Если вопрос задан, на него можно найти ответ. </a:t>
            </a:r>
          </a:p>
          <a:p>
            <a:pPr algn="just"/>
            <a:endParaRPr lang="ru-RU" sz="2500" i="1" dirty="0">
              <a:latin typeface="Book Antiqua" panose="02040602050305030304" pitchFamily="18" charset="0"/>
            </a:endParaRPr>
          </a:p>
          <a:p>
            <a:pPr algn="just"/>
            <a:r>
              <a:rPr lang="ru-RU" sz="2500" b="1" i="1" dirty="0">
                <a:latin typeface="Book Antiqua" panose="02040602050305030304" pitchFamily="18" charset="0"/>
              </a:rPr>
              <a:t>Уметь видеть в любом препятствии задачу, которую можно решить – крайне важный для обучения навык.</a:t>
            </a:r>
          </a:p>
        </p:txBody>
      </p:sp>
    </p:spTree>
    <p:extLst>
      <p:ext uri="{BB962C8B-B14F-4D97-AF65-F5344CB8AC3E}">
        <p14:creationId xmlns:p14="http://schemas.microsoft.com/office/powerpoint/2010/main" val="12852862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918</Words>
  <Application>Microsoft Office PowerPoint</Application>
  <PresentationFormat>Широкоэкранный</PresentationFormat>
  <Paragraphs>43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Book Antiqua</vt:lpstr>
      <vt:lpstr>Calibri</vt:lpstr>
      <vt:lpstr>Calibri Light</vt:lpstr>
      <vt:lpstr>Тема Office</vt:lpstr>
      <vt:lpstr>10 вещей, которым нужно научить ребёнка до школы</vt:lpstr>
      <vt:lpstr>10 вещей, которые должен уметь делать  старший дошкольник:   1. Играть по правилам. 2. Ездить на велосипеде. 3. Знать день своего рождения. 4. Заваривать чай в чайнике и делать бутерброды. 5. Шнуровать ботинки. 6. Ждать маму в банке. 7. Задавать вопросы. 8. Договариваться со сверстниками.  9. Принимать помощь. 10. Верить в свои силы.</vt:lpstr>
      <vt:lpstr>1. Играть по правилам</vt:lpstr>
      <vt:lpstr>2. Ездить на велосипеде</vt:lpstr>
      <vt:lpstr>3. Знать день своего рождения</vt:lpstr>
      <vt:lpstr>4. Заваривать чай в чайнике  и делать бутерброды</vt:lpstr>
      <vt:lpstr>5. Шнуровать ботинки</vt:lpstr>
      <vt:lpstr>6. Ждать маму в банке</vt:lpstr>
      <vt:lpstr>7. Задавать вопросы</vt:lpstr>
      <vt:lpstr>8. Договариваться со сверстниками</vt:lpstr>
      <vt:lpstr>9. Принимать помощь</vt:lpstr>
      <vt:lpstr>10. Верить в свои силы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вещей, которым нужно научить ребёнка до школы</dc:title>
  <dc:creator>Мария Титенко</dc:creator>
  <cp:lastModifiedBy>Мария Титенко</cp:lastModifiedBy>
  <cp:revision>6</cp:revision>
  <dcterms:created xsi:type="dcterms:W3CDTF">2022-12-04T10:02:36Z</dcterms:created>
  <dcterms:modified xsi:type="dcterms:W3CDTF">2022-12-04T13:22:59Z</dcterms:modified>
</cp:coreProperties>
</file>