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3" r:id="rId5"/>
    <p:sldId id="264" r:id="rId6"/>
    <p:sldId id="265" r:id="rId7"/>
    <p:sldId id="261" r:id="rId8"/>
    <p:sldId id="266" r:id="rId9"/>
    <p:sldId id="267" r:id="rId10"/>
    <p:sldId id="268" r:id="rId11"/>
    <p:sldId id="262" r:id="rId12"/>
    <p:sldId id="269" r:id="rId13"/>
    <p:sldId id="271" r:id="rId14"/>
    <p:sldId id="270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BC3"/>
    <a:srgbClr val="7833AB"/>
    <a:srgbClr val="CEF2F6"/>
    <a:srgbClr val="B4ECF2"/>
    <a:srgbClr val="2ECADA"/>
    <a:srgbClr val="AA72D4"/>
    <a:srgbClr val="F949E0"/>
    <a:srgbClr val="FA72E7"/>
    <a:srgbClr val="89DAE3"/>
    <a:srgbClr val="64C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4D671-7AF9-9A11-7FA2-1DD253A17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2ABE1-932A-D585-4914-F528D8ECE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548F3-78A7-10A9-A5F6-280DA270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10EA2-F116-91DF-E0A0-BC0AE941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24E94-5EAD-410E-D21D-506089E7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4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3DD7A-5602-2031-2F90-CE07B6CF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C69215-24BF-1D94-6FC9-D706183B4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4350C-58B3-BA26-1CB8-AC5F4C83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041B5-8FC1-9E04-A20E-DF58A1BF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CC2F5-3179-B9BB-CB1C-496F2541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5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FD6667-D281-3A95-43AF-2C6454B4B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60E4C9-E89D-A3CD-26E1-B62CC2263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6E8E62-11FB-AA97-056E-D5211EDA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B29A8-4979-998A-0E73-9E2E1085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B7C3E-F411-FBD2-7A88-B3A1AAF9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6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2831B-C01B-343C-B885-B81E1C7A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34F23-3DBB-42FC-B39A-F19A2660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50F628-E120-23C8-0C02-DE0E7E9A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B0A0DA-09D3-E8A9-DB5E-1968A31C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846DEB-C761-28ED-80CF-5A8B6066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7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47949-557C-6EF0-84CE-0C13A984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DBA0CA-BD9E-C69C-7C86-D53134B9D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B2682-68A3-9C72-0659-3B5B489B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E514E-B349-0115-3444-741BAA14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09A816-E943-1CE1-F305-9041C58E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0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5E334-1BB3-D33D-E8E1-DDE261AD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AB30A-3C49-026F-1677-5E99A2EF0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4205C-49CC-5746-F5EF-74C289F9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423BB5-8D0E-8028-CBCC-6F19486D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74F2A5-9F85-9CE1-F593-8751B7F4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ACE045-01F7-AC26-4A91-444E148B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0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E2E80-4D74-A757-08B7-BA7487F9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ABCC76-8509-F16C-BD72-DF145F4B2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170147-4E5D-0A77-BE63-0BF556892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F0D1CF-CDEF-5F1C-CE85-85C83DE83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D3A650-2469-9C34-E7D9-57B8A7CC8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9DE1F5-BAA4-2F01-B377-DA963899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F1BCDA-92CC-A649-0F68-27A69C8F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5FF67B-77D3-64F0-733C-FDF36BCA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7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0D6FE-45E0-F394-6804-63295B6A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A2F026-C7A3-AC9F-74C2-125937BB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8239D3-5897-C330-D512-7C50F515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9472C3-C4BA-AA1F-A56C-9994F753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5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5F80E6-E169-5E35-1F49-F036D88A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12D90D-81AC-3425-7F64-D04B80C6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2D6B4C-E83B-5F8B-BED9-4663EF10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4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D5B0B-174B-C9D0-0AC3-59AC6369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20487-B2D9-1B51-A58D-D250B191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A001D-8599-7E3E-3688-74985B999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E813A1-742C-7254-E564-87158BB2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6BC83-3D05-E7D4-64EA-D19F1FB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163EDD-78A1-917C-648B-67E3F05F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30F95-CD89-C58C-F493-93CF587C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166C30-EC93-D3CF-3AC0-A2D59A298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F092A9-B122-3095-051C-EC866CC8F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5CAEC-57B2-B65F-535F-8F4601F1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11BCBC-DF8F-4579-6E27-3BBEFB48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600B3A-E8A1-99B9-4A98-7A8FC3CD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4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47DE8-FFCB-DE19-8143-8729180E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4DEC39-29EB-E624-142C-B361C5D80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DB006-A80B-5639-D4A0-D659A4CB3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746A4-5EDB-4D2C-A0F9-A54FEF60177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33259-F038-24E4-A023-0CD73BE6F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3423C6-9C2A-2A10-39C1-8E5B1A6C8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0865-305E-4826-9569-F5D103979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2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2D850-B812-7856-14F2-715C5BBF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290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9149C7"/>
                </a:solidFill>
                <a:latin typeface="Book Antiqua" panose="02040602050305030304" pitchFamily="18" charset="0"/>
              </a:rPr>
              <a:t>  </a:t>
            </a:r>
            <a:r>
              <a:rPr lang="ru-RU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«Выразительное чтение для детей. </a:t>
            </a:r>
            <a:br>
              <a:rPr lang="ru-RU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r>
              <a:rPr lang="ru-RU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  Воспитание интереса к книге»</a:t>
            </a:r>
            <a:br>
              <a:rPr lang="ru-RU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br>
              <a:rPr lang="ru-RU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r>
              <a:rPr lang="ru-RU" sz="29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Выступающий: Барановская Полина Андреевна</a:t>
            </a:r>
            <a:br>
              <a:rPr lang="ru-RU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br>
              <a:rPr lang="ru-RU" sz="2700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r>
              <a:rPr lang="ru-RU" sz="25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Участники группы: </a:t>
            </a:r>
            <a:br>
              <a:rPr lang="ru-RU" sz="2500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r>
              <a:rPr lang="ru-RU" sz="25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Забашта Людмила Витальевна, Салтыкова Юлия Владимировна, </a:t>
            </a:r>
            <a:br>
              <a:rPr lang="ru-RU" sz="2500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r>
              <a:rPr lang="ru-RU" sz="25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Удалова Екатерина Николаевна, Вишнева Диана Дмитриевна, </a:t>
            </a:r>
            <a:br>
              <a:rPr lang="ru-RU" sz="2500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r>
              <a:rPr lang="ru-RU" sz="25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Иванова Виктория Владимировна</a:t>
            </a:r>
            <a:br>
              <a:rPr lang="ru-RU" sz="2700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br>
              <a:rPr lang="ru-RU" sz="2200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r>
              <a:rPr lang="ru-RU" sz="28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Куратор творческой группы: Титенко Мария Сергеевна</a:t>
            </a:r>
            <a:br>
              <a:rPr lang="ru-RU" sz="2800" b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endParaRPr lang="ru-RU" i="1" dirty="0">
              <a:solidFill>
                <a:srgbClr val="893BC3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1BC5B-7579-2B97-A101-7416FF18928A}"/>
              </a:ext>
            </a:extLst>
          </p:cNvPr>
          <p:cNvSpPr txBox="1"/>
          <p:nvPr/>
        </p:nvSpPr>
        <p:spPr>
          <a:xfrm>
            <a:off x="3296652" y="449179"/>
            <a:ext cx="5598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Творческая группа «Попугайчики»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AA8B5E-50DE-64D1-9D9F-B4505C11B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36" b="100000" l="1204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43" r="49450"/>
          <a:stretch/>
        </p:blipFill>
        <p:spPr bwMode="auto">
          <a:xfrm>
            <a:off x="1159101" y="2976847"/>
            <a:ext cx="899570" cy="9092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162B0F9-841B-4641-D1C5-FCF86C906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22" b="99708" l="51019" r="99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88" t="21470"/>
          <a:stretch/>
        </p:blipFill>
        <p:spPr bwMode="auto">
          <a:xfrm>
            <a:off x="10133329" y="2971912"/>
            <a:ext cx="899570" cy="9141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0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14644F-7405-F915-4BE0-DDF9D24F5C00}"/>
              </a:ext>
            </a:extLst>
          </p:cNvPr>
          <p:cNvSpPr txBox="1"/>
          <p:nvPr/>
        </p:nvSpPr>
        <p:spPr>
          <a:xfrm>
            <a:off x="3296652" y="449179"/>
            <a:ext cx="5598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9149C7"/>
                </a:solidFill>
                <a:latin typeface="Book Antiqua" panose="02040602050305030304" pitchFamily="18" charset="0"/>
              </a:rPr>
              <a:t>Как приобщить детей к книге?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DA9FAA4-8779-72DA-45B7-C9C3F2B37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02086"/>
              </p:ext>
            </p:extLst>
          </p:nvPr>
        </p:nvGraphicFramePr>
        <p:xfrm>
          <a:off x="1473961" y="3623788"/>
          <a:ext cx="8502555" cy="22043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34185">
                  <a:extLst>
                    <a:ext uri="{9D8B030D-6E8A-4147-A177-3AD203B41FA5}">
                      <a16:colId xmlns:a16="http://schemas.microsoft.com/office/drawing/2014/main" val="2680997611"/>
                    </a:ext>
                  </a:extLst>
                </a:gridCol>
                <a:gridCol w="2834185">
                  <a:extLst>
                    <a:ext uri="{9D8B030D-6E8A-4147-A177-3AD203B41FA5}">
                      <a16:colId xmlns:a16="http://schemas.microsoft.com/office/drawing/2014/main" val="3231173734"/>
                    </a:ext>
                  </a:extLst>
                </a:gridCol>
                <a:gridCol w="2834185">
                  <a:extLst>
                    <a:ext uri="{9D8B030D-6E8A-4147-A177-3AD203B41FA5}">
                      <a16:colId xmlns:a16="http://schemas.microsoft.com/office/drawing/2014/main" val="4160722350"/>
                    </a:ext>
                  </a:extLst>
                </a:gridCol>
              </a:tblGrid>
              <a:tr h="11685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Сюжетно-ролевые игры по произведениям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7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Рассматривание и создание иллюстраций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7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Литературные викторины, КВН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38719"/>
                  </a:ext>
                </a:extLst>
              </a:tr>
              <a:tr h="924155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Драматизация произведений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7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Выразительное чтение вслух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7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Экскурсии </a:t>
                      </a:r>
                      <a:b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</a:br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в библиотеку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7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9003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FD9D51-1230-1CE0-F586-79B4A29DE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97" t="24266" r="50970" b="39298"/>
          <a:stretch/>
        </p:blipFill>
        <p:spPr>
          <a:xfrm>
            <a:off x="8625383" y="1146826"/>
            <a:ext cx="2342701" cy="229259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F023E6C-DE64-3A1F-5999-B6E0CBB4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2" b="98234" l="1902" r="97554">
                        <a14:foregroundMark x1="40217" y1="6658" x2="40217" y2="6658"/>
                        <a14:foregroundMark x1="10326" y1="36413" x2="10326" y2="36413"/>
                        <a14:foregroundMark x1="9103" y1="78940" x2="9103" y2="78940"/>
                        <a14:foregroundMark x1="80842" y1="90761" x2="80842" y2="90761"/>
                        <a14:foregroundMark x1="89266" y1="47554" x2="89266" y2="47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57" y="808173"/>
            <a:ext cx="2620827" cy="26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0F33FED-6B7F-F8E3-2792-1868AE25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9" b="99523" l="308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52" y="1146826"/>
            <a:ext cx="2151800" cy="20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8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14644F-7405-F915-4BE0-DDF9D24F5C00}"/>
              </a:ext>
            </a:extLst>
          </p:cNvPr>
          <p:cNvSpPr txBox="1"/>
          <p:nvPr/>
        </p:nvSpPr>
        <p:spPr>
          <a:xfrm>
            <a:off x="3296652" y="338095"/>
            <a:ext cx="5598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Польза выразительного чтения </a:t>
            </a:r>
            <a:br>
              <a:rPr lang="ru-RU" sz="2200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r>
              <a:rPr lang="ru-RU" sz="22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для взрослых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DA9FAA4-8779-72DA-45B7-C9C3F2B37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29735"/>
              </p:ext>
            </p:extLst>
          </p:nvPr>
        </p:nvGraphicFramePr>
        <p:xfrm>
          <a:off x="2049438" y="1778873"/>
          <a:ext cx="8311488" cy="37109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0496">
                  <a:extLst>
                    <a:ext uri="{9D8B030D-6E8A-4147-A177-3AD203B41FA5}">
                      <a16:colId xmlns:a16="http://schemas.microsoft.com/office/drawing/2014/main" val="2680997611"/>
                    </a:ext>
                  </a:extLst>
                </a:gridCol>
                <a:gridCol w="2770496">
                  <a:extLst>
                    <a:ext uri="{9D8B030D-6E8A-4147-A177-3AD203B41FA5}">
                      <a16:colId xmlns:a16="http://schemas.microsoft.com/office/drawing/2014/main" val="3231173734"/>
                    </a:ext>
                  </a:extLst>
                </a:gridCol>
                <a:gridCol w="2770496">
                  <a:extLst>
                    <a:ext uri="{9D8B030D-6E8A-4147-A177-3AD203B41FA5}">
                      <a16:colId xmlns:a16="http://schemas.microsoft.com/office/drawing/2014/main" val="4160722350"/>
                    </a:ext>
                  </a:extLst>
                </a:gridCol>
              </a:tblGrid>
              <a:tr h="12767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Увеличение словарного запаса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Развитие творческих способностей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Прибавление уверенности </a:t>
                      </a:r>
                      <a:b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</a:br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в себе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38719"/>
                  </a:ext>
                </a:extLst>
              </a:tr>
              <a:tr h="992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Улучшение </a:t>
                      </a:r>
                      <a:br>
                        <a:rPr lang="ru-RU" sz="2600" b="1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ru-RU" sz="2600" b="1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речи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Повышение концентрации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Тренировка дыхания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61740"/>
                  </a:ext>
                </a:extLst>
              </a:tr>
              <a:tr h="1437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Помощь в общении с людьми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Снижение уровня </a:t>
                      </a:r>
                      <a:br>
                        <a:rPr lang="ru-RU" sz="26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ru-RU" sz="26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стресса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Развитие памяти и мышления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9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67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7574FF-E346-65D5-BBB2-6004CCCB265D}"/>
              </a:ext>
            </a:extLst>
          </p:cNvPr>
          <p:cNvSpPr txBox="1"/>
          <p:nvPr/>
        </p:nvSpPr>
        <p:spPr>
          <a:xfrm>
            <a:off x="3480180" y="450376"/>
            <a:ext cx="5472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Значение логического ударения</a:t>
            </a:r>
          </a:p>
        </p:txBody>
      </p:sp>
      <p:sp>
        <p:nvSpPr>
          <p:cNvPr id="8" name="Блок-схема: несколько документов 7">
            <a:extLst>
              <a:ext uri="{FF2B5EF4-FFF2-40B4-BE49-F238E27FC236}">
                <a16:creationId xmlns:a16="http://schemas.microsoft.com/office/drawing/2014/main" id="{4A4AFCEC-34B5-1941-E079-6DC467B82E70}"/>
              </a:ext>
            </a:extLst>
          </p:cNvPr>
          <p:cNvSpPr/>
          <p:nvPr/>
        </p:nvSpPr>
        <p:spPr>
          <a:xfrm>
            <a:off x="2457751" y="1605635"/>
            <a:ext cx="6635086" cy="4357048"/>
          </a:xfrm>
          <a:prstGeom prst="flowChartMultidocument">
            <a:avLst/>
          </a:prstGeom>
          <a:solidFill>
            <a:srgbClr val="FA72E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5BECB-0249-E7D7-8069-06E5CBE9681C}"/>
              </a:ext>
            </a:extLst>
          </p:cNvPr>
          <p:cNvSpPr txBox="1"/>
          <p:nvPr/>
        </p:nvSpPr>
        <p:spPr>
          <a:xfrm>
            <a:off x="2498694" y="1605635"/>
            <a:ext cx="6553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</a:t>
            </a:r>
            <a:r>
              <a:rPr lang="ru-RU" sz="3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ЭТО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твоя бабушка?</a:t>
            </a:r>
          </a:p>
          <a:p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Это </a:t>
            </a:r>
            <a:r>
              <a:rPr lang="ru-RU" sz="3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ТВОЯ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бабушка?</a:t>
            </a:r>
          </a:p>
          <a:p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Это твоя </a:t>
            </a:r>
            <a:r>
              <a:rPr lang="ru-RU" sz="3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БАБУШКА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615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C37D8D-D5CE-E9DB-2B70-8C91BE7CB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4" t="33425" r="42239" b="12619"/>
          <a:stretch/>
        </p:blipFill>
        <p:spPr>
          <a:xfrm>
            <a:off x="3357349" y="409434"/>
            <a:ext cx="5390866" cy="384866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036CD3-8940-F005-6E2B-D5486C971773}"/>
              </a:ext>
            </a:extLst>
          </p:cNvPr>
          <p:cNvSpPr/>
          <p:nvPr/>
        </p:nvSpPr>
        <p:spPr>
          <a:xfrm>
            <a:off x="2021034" y="4148920"/>
            <a:ext cx="8149931" cy="2047165"/>
          </a:xfrm>
          <a:prstGeom prst="rect">
            <a:avLst/>
          </a:prstGeom>
          <a:solidFill>
            <a:srgbClr val="89DAE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Потел, потел; но, наконец, устал, </a:t>
            </a:r>
            <a:br>
              <a:rPr lang="ru-RU" sz="3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3200" b="1" i="1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От ларчика </a:t>
            </a:r>
            <a:r>
              <a:rPr lang="ru-RU" sz="3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отстал </a:t>
            </a:r>
            <a:br>
              <a:rPr lang="ru-RU" sz="3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3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И, как открыть его, никак не догадался; </a:t>
            </a:r>
            <a:br>
              <a:rPr lang="ru-RU" sz="3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3200" b="1" i="1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А ларчик </a:t>
            </a:r>
            <a:r>
              <a:rPr lang="ru-RU" sz="3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просто открывался.</a:t>
            </a:r>
            <a:endParaRPr lang="ru-RU" b="1" i="1" dirty="0">
              <a:solidFill>
                <a:srgbClr val="893B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0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036CD3-8940-F005-6E2B-D5486C971773}"/>
              </a:ext>
            </a:extLst>
          </p:cNvPr>
          <p:cNvSpPr/>
          <p:nvPr/>
        </p:nvSpPr>
        <p:spPr>
          <a:xfrm>
            <a:off x="1883390" y="1624082"/>
            <a:ext cx="5049672" cy="4135270"/>
          </a:xfrm>
          <a:prstGeom prst="rect">
            <a:avLst/>
          </a:prstGeom>
          <a:solidFill>
            <a:srgbClr val="89DAE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Жил-был поп, </a:t>
            </a:r>
            <a:b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Толоконный лоб. </a:t>
            </a:r>
            <a:b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Пошел поп по базару </a:t>
            </a:r>
            <a:b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Посмотреть кой-какого товару.</a:t>
            </a:r>
            <a:br>
              <a:rPr lang="ru-RU" sz="2200" dirty="0">
                <a:solidFill>
                  <a:srgbClr val="893BC3"/>
                </a:solidFill>
              </a:rPr>
            </a:br>
            <a: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Навстречу ему Балда </a:t>
            </a:r>
            <a:b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Идет, сам не зная куда. </a:t>
            </a:r>
            <a:b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«Что, батька, так рано поднялся? </a:t>
            </a:r>
            <a:b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Чего ты взыскался?» </a:t>
            </a:r>
            <a:b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Поп ему в ответ: </a:t>
            </a:r>
            <a:b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«Нужен мне работник: </a:t>
            </a:r>
            <a:b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</a:br>
            <a:r>
              <a:rPr lang="ru-RU" sz="22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Повар, конюх и плотник".</a:t>
            </a:r>
            <a:endParaRPr lang="ru-RU" sz="2200" b="1" i="1" dirty="0">
              <a:solidFill>
                <a:srgbClr val="893BC3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CE5952-45BD-EF07-FA45-8C2651FBD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6" t="27850" r="42575" b="24565"/>
          <a:stretch/>
        </p:blipFill>
        <p:spPr>
          <a:xfrm>
            <a:off x="7139787" y="1760560"/>
            <a:ext cx="3860308" cy="3043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6A0A71-1548-F557-7D85-A2A959742CA2}"/>
              </a:ext>
            </a:extLst>
          </p:cNvPr>
          <p:cNvSpPr txBox="1"/>
          <p:nvPr/>
        </p:nvSpPr>
        <p:spPr>
          <a:xfrm>
            <a:off x="3509749" y="504966"/>
            <a:ext cx="51725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«Сказка о Попе и работнике его Балде»</a:t>
            </a:r>
          </a:p>
        </p:txBody>
      </p:sp>
    </p:spTree>
    <p:extLst>
      <p:ext uri="{BB962C8B-B14F-4D97-AF65-F5344CB8AC3E}">
        <p14:creationId xmlns:p14="http://schemas.microsoft.com/office/powerpoint/2010/main" val="290227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C2371-6430-86FC-4384-5A803CB9A5EC}"/>
              </a:ext>
            </a:extLst>
          </p:cNvPr>
          <p:cNvSpPr txBox="1"/>
          <p:nvPr/>
        </p:nvSpPr>
        <p:spPr>
          <a:xfrm rot="20681026">
            <a:off x="8877502" y="4382280"/>
            <a:ext cx="84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33F17-3C3A-B7F4-7834-F323019A9AD6}"/>
              </a:ext>
            </a:extLst>
          </p:cNvPr>
          <p:cNvSpPr txBox="1"/>
          <p:nvPr/>
        </p:nvSpPr>
        <p:spPr>
          <a:xfrm>
            <a:off x="3245088" y="383371"/>
            <a:ext cx="559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Напоминание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F0350-8763-37F4-7FDA-534F164AF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0" t="24640" r="49067" b="40493"/>
          <a:stretch/>
        </p:blipFill>
        <p:spPr>
          <a:xfrm>
            <a:off x="3995981" y="1297643"/>
            <a:ext cx="4200037" cy="3298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CD1A70-A26E-7637-AC6F-25206DF37E34}"/>
              </a:ext>
            </a:extLst>
          </p:cNvPr>
          <p:cNvSpPr txBox="1"/>
          <p:nvPr/>
        </p:nvSpPr>
        <p:spPr>
          <a:xfrm>
            <a:off x="2104029" y="4812715"/>
            <a:ext cx="7983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От культуры речи взрослых </a:t>
            </a:r>
            <a:br>
              <a:rPr lang="ru-RU" sz="3200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r>
              <a:rPr lang="ru-RU" sz="32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зависит культура речи детей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A2D76A-6C4D-A074-F80F-B450DBF91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03" y="2475071"/>
            <a:ext cx="1715997" cy="13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D1C83F2-5138-63A6-12A8-F9DBCC90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276" y="2475071"/>
            <a:ext cx="1715997" cy="13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27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C2371-6430-86FC-4384-5A803CB9A5EC}"/>
              </a:ext>
            </a:extLst>
          </p:cNvPr>
          <p:cNvSpPr txBox="1"/>
          <p:nvPr/>
        </p:nvSpPr>
        <p:spPr>
          <a:xfrm rot="20681026">
            <a:off x="8877502" y="4382280"/>
            <a:ext cx="84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33F17-3C3A-B7F4-7834-F323019A9AD6}"/>
              </a:ext>
            </a:extLst>
          </p:cNvPr>
          <p:cNvSpPr txBox="1"/>
          <p:nvPr/>
        </p:nvSpPr>
        <p:spPr>
          <a:xfrm>
            <a:off x="3296652" y="449179"/>
            <a:ext cx="5598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Творческая группа «Попугайчики»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D1A70-A26E-7637-AC6F-25206DF37E34}"/>
              </a:ext>
            </a:extLst>
          </p:cNvPr>
          <p:cNvSpPr txBox="1"/>
          <p:nvPr/>
        </p:nvSpPr>
        <p:spPr>
          <a:xfrm>
            <a:off x="2104029" y="5103266"/>
            <a:ext cx="7983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Спасибо за внимание!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7BBAF1-D3FB-F07B-FDA1-5E1C1980E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84918" l="7745" r="92391">
                        <a14:foregroundMark x1="31522" y1="30978" x2="31522" y2="30978"/>
                        <a14:foregroundMark x1="33288" y1="33288" x2="33288" y2="33288"/>
                        <a14:foregroundMark x1="27717" y1="30435" x2="27717" y2="30435"/>
                        <a14:foregroundMark x1="32745" y1="43614" x2="32745" y2="43614"/>
                        <a14:foregroundMark x1="43071" y1="47962" x2="43071" y2="47962"/>
                        <a14:foregroundMark x1="39130" y1="48098" x2="39130" y2="48098"/>
                        <a14:foregroundMark x1="39130" y1="48098" x2="39130" y2="48098"/>
                        <a14:foregroundMark x1="56658" y1="32065" x2="56658" y2="32065"/>
                        <a14:foregroundMark x1="67391" y1="21875" x2="67391" y2="21875"/>
                        <a14:foregroundMark x1="63859" y1="56114" x2="63859" y2="56114"/>
                        <a14:foregroundMark x1="55842" y1="61549" x2="55842" y2="61549"/>
                        <a14:foregroundMark x1="51087" y1="52717" x2="51087" y2="52717"/>
                        <a14:foregroundMark x1="45245" y1="30842" x2="45245" y2="30842"/>
                        <a14:foregroundMark x1="47147" y1="27853" x2="47147" y2="27853"/>
                        <a14:foregroundMark x1="35326" y1="44565" x2="35326" y2="44565"/>
                        <a14:foregroundMark x1="53397" y1="51223" x2="53397" y2="51223"/>
                        <a14:foregroundMark x1="36005" y1="26766" x2="36005" y2="26766"/>
                        <a14:foregroundMark x1="26766" y1="30571" x2="26766" y2="30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6983" r="9561" b="11617"/>
          <a:stretch/>
        </p:blipFill>
        <p:spPr bwMode="auto">
          <a:xfrm>
            <a:off x="3832729" y="1400791"/>
            <a:ext cx="4526540" cy="39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1233B22-87B2-CDFE-F677-F170BCAFA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36" b="100000" l="1204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43" r="49450"/>
          <a:stretch/>
        </p:blipFill>
        <p:spPr bwMode="auto">
          <a:xfrm>
            <a:off x="2104029" y="3942883"/>
            <a:ext cx="899570" cy="90924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9D7572E8-F718-6418-78AA-26E56DC8C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22" b="99708" l="51019" r="99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88" t="21470"/>
          <a:stretch/>
        </p:blipFill>
        <p:spPr bwMode="auto">
          <a:xfrm>
            <a:off x="9188399" y="3942883"/>
            <a:ext cx="899570" cy="91417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2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2D850-B812-7856-14F2-715C5BBF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84462B4-2D52-54E4-BAB7-60BDDD84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71" y="1225467"/>
            <a:ext cx="3024064" cy="49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2EC8CC-1E2C-4F67-7D6F-2E277C1EE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31" t="46869" r="20000" b="33793"/>
          <a:stretch/>
        </p:blipFill>
        <p:spPr>
          <a:xfrm>
            <a:off x="2341659" y="5524353"/>
            <a:ext cx="333955" cy="3622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D8EBCF-599A-3EE7-AED0-7A1BAAE576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35" t="72633" r="27770" b="25874"/>
          <a:stretch/>
        </p:blipFill>
        <p:spPr>
          <a:xfrm>
            <a:off x="4258443" y="5705475"/>
            <a:ext cx="270695" cy="1758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C31980-06D7-6C4A-6A37-7500E47BC8F8}"/>
              </a:ext>
            </a:extLst>
          </p:cNvPr>
          <p:cNvSpPr txBox="1"/>
          <p:nvPr/>
        </p:nvSpPr>
        <p:spPr>
          <a:xfrm>
            <a:off x="3296652" y="449179"/>
            <a:ext cx="5598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9149C7"/>
                </a:solidFill>
                <a:latin typeface="Book Antiqua" panose="02040602050305030304" pitchFamily="18" charset="0"/>
              </a:rPr>
              <a:t>Творческая группа «Попугайчики»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847535-C1B9-302E-4021-72F1DBC6D862}"/>
              </a:ext>
            </a:extLst>
          </p:cNvPr>
          <p:cNvSpPr/>
          <p:nvPr/>
        </p:nvSpPr>
        <p:spPr>
          <a:xfrm>
            <a:off x="5574778" y="1613069"/>
            <a:ext cx="4932772" cy="4531057"/>
          </a:xfrm>
          <a:prstGeom prst="rect">
            <a:avLst/>
          </a:prstGeom>
          <a:solidFill>
            <a:srgbClr val="CEF2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  <a:t>Литература – мощное средство интеллектуального, нравственного </a:t>
            </a:r>
            <a:b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</a:br>
            <a: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  <a:t>и эстетического развития. </a:t>
            </a:r>
            <a:b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</a:br>
            <a: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  <a:t>Она обогащает детскую речь, формирует гуманные чувства, </a:t>
            </a:r>
            <a:b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</a:br>
            <a: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  <a:t>даёт возможность размышления. </a:t>
            </a:r>
          </a:p>
          <a:p>
            <a:pPr algn="ctr"/>
            <a:endParaRPr lang="ru-RU" sz="1900" b="1" i="1" dirty="0">
              <a:solidFill>
                <a:srgbClr val="7833AB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  <a:t>Родителям и воспитателям крайне важно вовремя вызвать интерес </a:t>
            </a:r>
            <a:b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</a:br>
            <a: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  <a:t>и любовь дошкольника к книге, </a:t>
            </a:r>
            <a:b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</a:br>
            <a: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  <a:t>открыть в малыше читателя.</a:t>
            </a:r>
          </a:p>
          <a:p>
            <a:pPr algn="ctr"/>
            <a:endParaRPr lang="ru-RU" sz="1900" b="1" i="1" dirty="0">
              <a:solidFill>
                <a:srgbClr val="7833AB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  <a:t> Умение читать выразительно не дано природой, но его </a:t>
            </a:r>
            <a:r>
              <a:rPr lang="ru-RU" sz="1900" b="1" i="1" u="sng" dirty="0">
                <a:solidFill>
                  <a:srgbClr val="7833AB"/>
                </a:solidFill>
                <a:latin typeface="Book Antiqua" panose="02040602050305030304" pitchFamily="18" charset="0"/>
              </a:rPr>
              <a:t>можно развить </a:t>
            </a:r>
            <a:r>
              <a:rPr lang="ru-RU" sz="1900" b="1" i="1" dirty="0">
                <a:solidFill>
                  <a:srgbClr val="7833AB"/>
                </a:solidFill>
                <a:latin typeface="Book Antiqua" panose="02040602050305030304" pitchFamily="18" charset="0"/>
              </a:rPr>
              <a:t>путём тренировки дикции и голоса.</a:t>
            </a:r>
          </a:p>
        </p:txBody>
      </p:sp>
    </p:spTree>
    <p:extLst>
      <p:ext uri="{BB962C8B-B14F-4D97-AF65-F5344CB8AC3E}">
        <p14:creationId xmlns:p14="http://schemas.microsoft.com/office/powerpoint/2010/main" val="126529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2D850-B812-7856-14F2-715C5BBF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5BA88D7-C5E1-BBCA-DAF3-566354F3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05" y="1690688"/>
            <a:ext cx="4037225" cy="43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C2371-6430-86FC-4384-5A803CB9A5EC}"/>
              </a:ext>
            </a:extLst>
          </p:cNvPr>
          <p:cNvSpPr txBox="1"/>
          <p:nvPr/>
        </p:nvSpPr>
        <p:spPr>
          <a:xfrm rot="20681026">
            <a:off x="8877502" y="4382280"/>
            <a:ext cx="84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33F17-3C3A-B7F4-7834-F323019A9AD6}"/>
              </a:ext>
            </a:extLst>
          </p:cNvPr>
          <p:cNvSpPr txBox="1"/>
          <p:nvPr/>
        </p:nvSpPr>
        <p:spPr>
          <a:xfrm>
            <a:off x="3296652" y="449179"/>
            <a:ext cx="5598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Творческая группа «Попугайчики»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E7D4C7-528F-0AB6-69C0-FB9206FEDEBF}"/>
              </a:ext>
            </a:extLst>
          </p:cNvPr>
          <p:cNvSpPr/>
          <p:nvPr/>
        </p:nvSpPr>
        <p:spPr>
          <a:xfrm>
            <a:off x="1910686" y="2060813"/>
            <a:ext cx="4185313" cy="3671248"/>
          </a:xfrm>
          <a:prstGeom prst="rect">
            <a:avLst/>
          </a:prstGeom>
          <a:solidFill>
            <a:srgbClr val="CEF2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«Читайте детям стихи, пусть ухо их приучится к гармонии русского слова, сердце преисполнится чувством изящного,</a:t>
            </a:r>
          </a:p>
          <a:p>
            <a:pPr algn="r"/>
            <a:r>
              <a:rPr lang="ru-RU" sz="24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пусть поэзия действует на них так же, как и музыка»</a:t>
            </a:r>
          </a:p>
          <a:p>
            <a:pPr algn="r"/>
            <a:endParaRPr lang="ru-RU" sz="2400" b="1" i="1" dirty="0">
              <a:solidFill>
                <a:srgbClr val="893BC3"/>
              </a:solidFill>
              <a:effectLst/>
              <a:latin typeface="Book Antiqua" panose="02040602050305030304" pitchFamily="18" charset="0"/>
            </a:endParaRPr>
          </a:p>
          <a:p>
            <a:pPr algn="r"/>
            <a:r>
              <a:rPr lang="ru-RU" sz="2400" b="1" i="1" dirty="0">
                <a:solidFill>
                  <a:srgbClr val="893BC3"/>
                </a:solidFill>
                <a:effectLst/>
                <a:latin typeface="Book Antiqua" panose="02040602050305030304" pitchFamily="18" charset="0"/>
              </a:rPr>
              <a:t>В.Г. Белинский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99027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2D850-B812-7856-14F2-715C5BBF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13" y="1040648"/>
            <a:ext cx="6829925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«Мастерская выразительного чтения» </a:t>
            </a:r>
            <a:br>
              <a:rPr lang="ru-RU" sz="2400" b="1" i="1" dirty="0">
                <a:solidFill>
                  <a:srgbClr val="893BC3"/>
                </a:solidFill>
                <a:latin typeface="Book Antiqua" panose="02040602050305030304" pitchFamily="18" charset="0"/>
              </a:rPr>
            </a:br>
            <a:r>
              <a:rPr lang="ru-RU" sz="24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(В.А. Синицын)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3AB90-A08E-4591-53E8-37D163A2A883}"/>
              </a:ext>
            </a:extLst>
          </p:cNvPr>
          <p:cNvSpPr txBox="1"/>
          <p:nvPr/>
        </p:nvSpPr>
        <p:spPr>
          <a:xfrm>
            <a:off x="3296652" y="449179"/>
            <a:ext cx="5598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Творческая группа «Попугайчики»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0F420DE-C20B-BB39-2395-4FBAE46DE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2" b="24287"/>
          <a:stretch/>
        </p:blipFill>
        <p:spPr bwMode="auto">
          <a:xfrm>
            <a:off x="1654153" y="2183983"/>
            <a:ext cx="6048247" cy="39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09467C4-B4EF-6500-3F3F-8425EBDDD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b="7800"/>
          <a:stretch/>
        </p:blipFill>
        <p:spPr bwMode="auto">
          <a:xfrm>
            <a:off x="7664116" y="1613278"/>
            <a:ext cx="2873731" cy="45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6ECA47-B866-E546-E9EF-FED93627CEE6}"/>
              </a:ext>
            </a:extLst>
          </p:cNvPr>
          <p:cNvSpPr txBox="1"/>
          <p:nvPr/>
        </p:nvSpPr>
        <p:spPr>
          <a:xfrm>
            <a:off x="3296652" y="449179"/>
            <a:ext cx="5598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893BC3"/>
                </a:solidFill>
                <a:latin typeface="Book Antiqua" panose="02040602050305030304" pitchFamily="18" charset="0"/>
              </a:rPr>
              <a:t>Как читать выразительно?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22E1075-E482-09C6-DA63-EE36E4AFC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49" y="1474119"/>
            <a:ext cx="2979617" cy="22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A7DB1A5-72F7-C499-46C4-5F4DBA0C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08" y="3850104"/>
            <a:ext cx="2979617" cy="22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D7F4F5B-F565-C0E9-BB62-DFC5802F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34" y="1474120"/>
            <a:ext cx="2979617" cy="22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07230A7F-D177-C295-BA2D-A28410576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17" y="3850106"/>
            <a:ext cx="2979617" cy="223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B5700721-4118-0DB5-DE93-981BE28E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26" y="3850106"/>
            <a:ext cx="2979617" cy="223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багетная рамка 3">
            <a:extLst>
              <a:ext uri="{FF2B5EF4-FFF2-40B4-BE49-F238E27FC236}">
                <a16:creationId xmlns:a16="http://schemas.microsoft.com/office/drawing/2014/main" id="{263DAF11-6AB2-83E0-143A-AE177BE59554}"/>
              </a:ext>
            </a:extLst>
          </p:cNvPr>
          <p:cNvSpPr/>
          <p:nvPr/>
        </p:nvSpPr>
        <p:spPr>
          <a:xfrm>
            <a:off x="5055267" y="1868027"/>
            <a:ext cx="2081464" cy="1308685"/>
          </a:xfrm>
          <a:prstGeom prst="bevel">
            <a:avLst>
              <a:gd name="adj" fmla="val 14953"/>
            </a:avLst>
          </a:prstGeom>
          <a:solidFill>
            <a:srgbClr val="AA72D4"/>
          </a:solidFill>
          <a:ln>
            <a:solidFill>
              <a:srgbClr val="9149C7"/>
            </a:solidFill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Можно произносить слова:</a:t>
            </a:r>
          </a:p>
        </p:txBody>
      </p:sp>
    </p:spTree>
    <p:extLst>
      <p:ext uri="{BB962C8B-B14F-4D97-AF65-F5344CB8AC3E}">
        <p14:creationId xmlns:p14="http://schemas.microsoft.com/office/powerpoint/2010/main" val="16576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44567A7-54B8-6B29-2BB0-FF3C75463EFF}"/>
              </a:ext>
            </a:extLst>
          </p:cNvPr>
          <p:cNvSpPr/>
          <p:nvPr/>
        </p:nvSpPr>
        <p:spPr>
          <a:xfrm>
            <a:off x="3264195" y="297712"/>
            <a:ext cx="5582093" cy="787711"/>
          </a:xfrm>
          <a:prstGeom prst="roundRect">
            <a:avLst>
              <a:gd name="adj" fmla="val 38889"/>
            </a:avLst>
          </a:prstGeom>
          <a:gradFill flip="none" rotWithShape="1">
            <a:gsLst>
              <a:gs pos="0">
                <a:srgbClr val="FF47AC">
                  <a:shade val="30000"/>
                  <a:satMod val="115000"/>
                </a:srgbClr>
              </a:gs>
              <a:gs pos="50000">
                <a:srgbClr val="FF47AC">
                  <a:shade val="67500"/>
                  <a:satMod val="115000"/>
                </a:srgbClr>
              </a:gs>
              <a:gs pos="100000">
                <a:srgbClr val="FF47A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47AC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Ребёнку 2–3,5 года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CCC6D2A-F61D-C69A-466D-7E64F01B0AA9}"/>
              </a:ext>
            </a:extLst>
          </p:cNvPr>
          <p:cNvSpPr/>
          <p:nvPr/>
        </p:nvSpPr>
        <p:spPr>
          <a:xfrm>
            <a:off x="4407762" y="3234274"/>
            <a:ext cx="1017558" cy="389448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«Репка»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5DE4C3C-37CE-FBBD-2807-0BE008254DA2}"/>
              </a:ext>
            </a:extLst>
          </p:cNvPr>
          <p:cNvSpPr/>
          <p:nvPr/>
        </p:nvSpPr>
        <p:spPr>
          <a:xfrm>
            <a:off x="1153951" y="3244249"/>
            <a:ext cx="1288418" cy="389448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«Теремок»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2291A2E-FEF6-75D0-CD49-EC2F505D2622}"/>
              </a:ext>
            </a:extLst>
          </p:cNvPr>
          <p:cNvSpPr/>
          <p:nvPr/>
        </p:nvSpPr>
        <p:spPr>
          <a:xfrm>
            <a:off x="2702120" y="2232837"/>
            <a:ext cx="1451654" cy="585960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«Три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поросёнка»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5259F03-4362-364C-AB3E-A68309CE71B5}"/>
              </a:ext>
            </a:extLst>
          </p:cNvPr>
          <p:cNvSpPr/>
          <p:nvPr/>
        </p:nvSpPr>
        <p:spPr>
          <a:xfrm>
            <a:off x="2758506" y="4041973"/>
            <a:ext cx="1294335" cy="597034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«Красная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Шапочка»</a:t>
            </a:r>
          </a:p>
        </p:txBody>
      </p:sp>
      <p:sp>
        <p:nvSpPr>
          <p:cNvPr id="14" name="Выноска: счетверенная стрелка 13">
            <a:extLst>
              <a:ext uri="{FF2B5EF4-FFF2-40B4-BE49-F238E27FC236}">
                <a16:creationId xmlns:a16="http://schemas.microsoft.com/office/drawing/2014/main" id="{CEE52267-DE9C-EC2E-C50A-5C1CD43AE352}"/>
              </a:ext>
            </a:extLst>
          </p:cNvPr>
          <p:cNvSpPr/>
          <p:nvPr/>
        </p:nvSpPr>
        <p:spPr>
          <a:xfrm>
            <a:off x="2494576" y="2862097"/>
            <a:ext cx="1866742" cy="1133803"/>
          </a:xfrm>
          <a:prstGeom prst="quadArrowCallout">
            <a:avLst>
              <a:gd name="adj1" fmla="val 8966"/>
              <a:gd name="adj2" fmla="val 8170"/>
              <a:gd name="adj3" fmla="val 18515"/>
              <a:gd name="adj4" fmla="val 51306"/>
            </a:avLst>
          </a:prstGeom>
          <a:gradFill flip="none" rotWithShape="1">
            <a:gsLst>
              <a:gs pos="0">
                <a:srgbClr val="FF47AC">
                  <a:shade val="30000"/>
                  <a:satMod val="115000"/>
                </a:srgbClr>
              </a:gs>
              <a:gs pos="50000">
                <a:srgbClr val="FF47AC">
                  <a:shade val="67500"/>
                  <a:satMod val="115000"/>
                </a:srgbClr>
              </a:gs>
              <a:gs pos="100000">
                <a:srgbClr val="FF47A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Что читать? 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76A37D4-A9B7-FB62-3216-81B14FB41A47}"/>
              </a:ext>
            </a:extLst>
          </p:cNvPr>
          <p:cNvSpPr/>
          <p:nvPr/>
        </p:nvSpPr>
        <p:spPr>
          <a:xfrm>
            <a:off x="9588188" y="3161597"/>
            <a:ext cx="1436899" cy="554748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Медленно, «по ролям»</a:t>
            </a:r>
          </a:p>
        </p:txBody>
      </p:sp>
      <p:sp>
        <p:nvSpPr>
          <p:cNvPr id="17" name="Выноска: счетверенная стрелка 16">
            <a:extLst>
              <a:ext uri="{FF2B5EF4-FFF2-40B4-BE49-F238E27FC236}">
                <a16:creationId xmlns:a16="http://schemas.microsoft.com/office/drawing/2014/main" id="{44C1978F-D590-826C-643B-1B6BDFD20161}"/>
              </a:ext>
            </a:extLst>
          </p:cNvPr>
          <p:cNvSpPr/>
          <p:nvPr/>
        </p:nvSpPr>
        <p:spPr>
          <a:xfrm>
            <a:off x="7687964" y="2872070"/>
            <a:ext cx="1866742" cy="1133803"/>
          </a:xfrm>
          <a:prstGeom prst="quadArrowCallout">
            <a:avLst>
              <a:gd name="adj1" fmla="val 8966"/>
              <a:gd name="adj2" fmla="val 8170"/>
              <a:gd name="adj3" fmla="val 18515"/>
              <a:gd name="adj4" fmla="val 51306"/>
            </a:avLst>
          </a:prstGeom>
          <a:gradFill flip="none" rotWithShape="1">
            <a:gsLst>
              <a:gs pos="0">
                <a:srgbClr val="FF47AC">
                  <a:shade val="30000"/>
                  <a:satMod val="115000"/>
                </a:srgbClr>
              </a:gs>
              <a:gs pos="50000">
                <a:srgbClr val="FF47AC">
                  <a:shade val="67500"/>
                  <a:satMod val="115000"/>
                </a:srgbClr>
              </a:gs>
              <a:gs pos="100000">
                <a:srgbClr val="FF47A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читать? 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FAD532D-78C4-26A5-AC7C-214B3204DCF0}"/>
              </a:ext>
            </a:extLst>
          </p:cNvPr>
          <p:cNvSpPr/>
          <p:nvPr/>
        </p:nvSpPr>
        <p:spPr>
          <a:xfrm>
            <a:off x="7776749" y="2112428"/>
            <a:ext cx="1676210" cy="706369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Рассматриваяиллюстрации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88C8441-46A5-2E59-F7A5-75C9B4F63445}"/>
              </a:ext>
            </a:extLst>
          </p:cNvPr>
          <p:cNvSpPr/>
          <p:nvPr/>
        </p:nvSpPr>
        <p:spPr>
          <a:xfrm>
            <a:off x="6046088" y="1897565"/>
            <a:ext cx="1584018" cy="888329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Без сложных речевых оборотов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4B1238B-40F4-46CD-813D-B29CAE6069B3}"/>
              </a:ext>
            </a:extLst>
          </p:cNvPr>
          <p:cNvSpPr/>
          <p:nvPr/>
        </p:nvSpPr>
        <p:spPr>
          <a:xfrm>
            <a:off x="7746733" y="4041972"/>
            <a:ext cx="1749203" cy="986546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Сокращая длинные предложения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E840808-23BF-8967-FD06-E9760DE3E84A}"/>
              </a:ext>
            </a:extLst>
          </p:cNvPr>
          <p:cNvSpPr/>
          <p:nvPr/>
        </p:nvSpPr>
        <p:spPr>
          <a:xfrm>
            <a:off x="9588188" y="1738740"/>
            <a:ext cx="1321323" cy="1330239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Наделяя каждого героя «особым» голосом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8CFAF0B-74D3-E727-43FA-E1796CB4F316}"/>
              </a:ext>
            </a:extLst>
          </p:cNvPr>
          <p:cNvSpPr/>
          <p:nvPr/>
        </p:nvSpPr>
        <p:spPr>
          <a:xfrm>
            <a:off x="6055241" y="2938305"/>
            <a:ext cx="1584018" cy="1133802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Заменяя непонятные фразы на понятные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1FFA185B-A43C-5B26-407E-5D37C0523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15813" r="8238" b="12921"/>
          <a:stretch/>
        </p:blipFill>
        <p:spPr bwMode="auto">
          <a:xfrm>
            <a:off x="1139200" y="4595471"/>
            <a:ext cx="1973178" cy="17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D075343-8A65-A186-7411-54BE5E4D0BEF}"/>
              </a:ext>
            </a:extLst>
          </p:cNvPr>
          <p:cNvSpPr/>
          <p:nvPr/>
        </p:nvSpPr>
        <p:spPr>
          <a:xfrm>
            <a:off x="7245271" y="5494003"/>
            <a:ext cx="3202033" cy="597034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Выразительно!</a:t>
            </a:r>
          </a:p>
        </p:txBody>
      </p:sp>
    </p:spTree>
    <p:extLst>
      <p:ext uri="{BB962C8B-B14F-4D97-AF65-F5344CB8AC3E}">
        <p14:creationId xmlns:p14="http://schemas.microsoft.com/office/powerpoint/2010/main" val="289804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44567A7-54B8-6B29-2BB0-FF3C75463EFF}"/>
              </a:ext>
            </a:extLst>
          </p:cNvPr>
          <p:cNvSpPr/>
          <p:nvPr/>
        </p:nvSpPr>
        <p:spPr>
          <a:xfrm>
            <a:off x="3264195" y="297712"/>
            <a:ext cx="5582093" cy="787711"/>
          </a:xfrm>
          <a:prstGeom prst="roundRect">
            <a:avLst>
              <a:gd name="adj" fmla="val 38889"/>
            </a:avLst>
          </a:prstGeom>
          <a:solidFill>
            <a:srgbClr val="33CC33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Ребёнку 3,5–5 лет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CCC6D2A-F61D-C69A-466D-7E64F01B0AA9}"/>
              </a:ext>
            </a:extLst>
          </p:cNvPr>
          <p:cNvSpPr/>
          <p:nvPr/>
        </p:nvSpPr>
        <p:spPr>
          <a:xfrm>
            <a:off x="4407762" y="3151198"/>
            <a:ext cx="1215116" cy="612974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«Золотой ключик»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5DE4C3C-37CE-FBBD-2807-0BE008254DA2}"/>
              </a:ext>
            </a:extLst>
          </p:cNvPr>
          <p:cNvSpPr/>
          <p:nvPr/>
        </p:nvSpPr>
        <p:spPr>
          <a:xfrm>
            <a:off x="1269528" y="2688609"/>
            <a:ext cx="1167190" cy="1548088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«Что такое хорошо и что такое плохо»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2291A2E-FEF6-75D0-CD49-EC2F505D2622}"/>
              </a:ext>
            </a:extLst>
          </p:cNvPr>
          <p:cNvSpPr/>
          <p:nvPr/>
        </p:nvSpPr>
        <p:spPr>
          <a:xfrm>
            <a:off x="2696582" y="2109378"/>
            <a:ext cx="1462729" cy="707852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«Летучий корабль»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5259F03-4362-364C-AB3E-A68309CE71B5}"/>
              </a:ext>
            </a:extLst>
          </p:cNvPr>
          <p:cNvSpPr/>
          <p:nvPr/>
        </p:nvSpPr>
        <p:spPr>
          <a:xfrm>
            <a:off x="2758506" y="4041973"/>
            <a:ext cx="1294335" cy="597034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«Конёк-Горбунок»</a:t>
            </a:r>
          </a:p>
        </p:txBody>
      </p:sp>
      <p:sp>
        <p:nvSpPr>
          <p:cNvPr id="14" name="Выноска: счетверенная стрелка 13">
            <a:extLst>
              <a:ext uri="{FF2B5EF4-FFF2-40B4-BE49-F238E27FC236}">
                <a16:creationId xmlns:a16="http://schemas.microsoft.com/office/drawing/2014/main" id="{CEE52267-DE9C-EC2E-C50A-5C1CD43AE352}"/>
              </a:ext>
            </a:extLst>
          </p:cNvPr>
          <p:cNvSpPr/>
          <p:nvPr/>
        </p:nvSpPr>
        <p:spPr>
          <a:xfrm>
            <a:off x="2494576" y="2862097"/>
            <a:ext cx="1866742" cy="1133803"/>
          </a:xfrm>
          <a:prstGeom prst="quadArrowCallout">
            <a:avLst>
              <a:gd name="adj1" fmla="val 8966"/>
              <a:gd name="adj2" fmla="val 8170"/>
              <a:gd name="adj3" fmla="val 18515"/>
              <a:gd name="adj4" fmla="val 51306"/>
            </a:avLst>
          </a:prstGeom>
          <a:solidFill>
            <a:srgbClr val="33CC33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Что читать? 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5C2B701-2D02-4E27-6898-EA60041B1E6B}"/>
              </a:ext>
            </a:extLst>
          </p:cNvPr>
          <p:cNvSpPr/>
          <p:nvPr/>
        </p:nvSpPr>
        <p:spPr>
          <a:xfrm>
            <a:off x="9601150" y="3234272"/>
            <a:ext cx="1462729" cy="389449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 частям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88C8441-46A5-2E59-F7A5-75C9B4F63445}"/>
              </a:ext>
            </a:extLst>
          </p:cNvPr>
          <p:cNvSpPr/>
          <p:nvPr/>
        </p:nvSpPr>
        <p:spPr>
          <a:xfrm>
            <a:off x="5878330" y="3013521"/>
            <a:ext cx="1751776" cy="888329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Рисуя иллюстрации к книгам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DC661AD-B47A-B4C1-19C2-F1584B12A072}"/>
              </a:ext>
            </a:extLst>
          </p:cNvPr>
          <p:cNvSpPr/>
          <p:nvPr/>
        </p:nvSpPr>
        <p:spPr>
          <a:xfrm>
            <a:off x="7299481" y="5466084"/>
            <a:ext cx="3093614" cy="612975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Выразительно!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E840808-23BF-8967-FD06-E9760DE3E84A}"/>
              </a:ext>
            </a:extLst>
          </p:cNvPr>
          <p:cNvSpPr/>
          <p:nvPr/>
        </p:nvSpPr>
        <p:spPr>
          <a:xfrm>
            <a:off x="7799575" y="1702624"/>
            <a:ext cx="1462729" cy="1133804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Терпеливо отвечая на вопросы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8CFAF0B-74D3-E727-43FA-E1796CB4F316}"/>
              </a:ext>
            </a:extLst>
          </p:cNvPr>
          <p:cNvSpPr/>
          <p:nvPr/>
        </p:nvSpPr>
        <p:spPr>
          <a:xfrm>
            <a:off x="7799575" y="4047046"/>
            <a:ext cx="1584018" cy="888329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Перенося героев книг в наш мир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1FFA185B-A43C-5B26-407E-5D37C0523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15813" r="8238" b="12921"/>
          <a:stretch/>
        </p:blipFill>
        <p:spPr bwMode="auto">
          <a:xfrm>
            <a:off x="1139200" y="4595471"/>
            <a:ext cx="1973178" cy="17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Выноска: счетверенная стрелка 29">
            <a:extLst>
              <a:ext uri="{FF2B5EF4-FFF2-40B4-BE49-F238E27FC236}">
                <a16:creationId xmlns:a16="http://schemas.microsoft.com/office/drawing/2014/main" id="{2B1538B3-EB07-819B-2C63-6613982A885A}"/>
              </a:ext>
            </a:extLst>
          </p:cNvPr>
          <p:cNvSpPr/>
          <p:nvPr/>
        </p:nvSpPr>
        <p:spPr>
          <a:xfrm>
            <a:off x="7682257" y="2862096"/>
            <a:ext cx="1866742" cy="1133803"/>
          </a:xfrm>
          <a:prstGeom prst="quadArrowCallout">
            <a:avLst>
              <a:gd name="adj1" fmla="val 8966"/>
              <a:gd name="adj2" fmla="val 8170"/>
              <a:gd name="adj3" fmla="val 18515"/>
              <a:gd name="adj4" fmla="val 51306"/>
            </a:avLst>
          </a:prstGeom>
          <a:solidFill>
            <a:srgbClr val="33CC33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Как читать?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33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44567A7-54B8-6B29-2BB0-FF3C75463EFF}"/>
              </a:ext>
            </a:extLst>
          </p:cNvPr>
          <p:cNvSpPr/>
          <p:nvPr/>
        </p:nvSpPr>
        <p:spPr>
          <a:xfrm>
            <a:off x="3264195" y="297712"/>
            <a:ext cx="5582093" cy="787711"/>
          </a:xfrm>
          <a:prstGeom prst="roundRect">
            <a:avLst>
              <a:gd name="adj" fmla="val 38889"/>
            </a:avLst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47AC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Ребёнку 5–6 лет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CCC6D2A-F61D-C69A-466D-7E64F01B0AA9}"/>
              </a:ext>
            </a:extLst>
          </p:cNvPr>
          <p:cNvSpPr/>
          <p:nvPr/>
        </p:nvSpPr>
        <p:spPr>
          <a:xfrm>
            <a:off x="4403953" y="3090632"/>
            <a:ext cx="1017558" cy="668157"/>
          </a:xfrm>
          <a:prstGeom prst="roundRect">
            <a:avLst/>
          </a:prstGeom>
          <a:gradFill flip="none" rotWithShape="1">
            <a:gsLst>
              <a:gs pos="0">
                <a:srgbClr val="FF47AC">
                  <a:shade val="30000"/>
                  <a:satMod val="115000"/>
                </a:srgbClr>
              </a:gs>
              <a:gs pos="50000">
                <a:srgbClr val="FF47AC">
                  <a:shade val="67500"/>
                  <a:satMod val="115000"/>
                </a:srgbClr>
              </a:gs>
              <a:gs pos="100000">
                <a:srgbClr val="FF47A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«Чук и Гек»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5DE4C3C-37CE-FBBD-2807-0BE008254DA2}"/>
              </a:ext>
            </a:extLst>
          </p:cNvPr>
          <p:cNvSpPr/>
          <p:nvPr/>
        </p:nvSpPr>
        <p:spPr>
          <a:xfrm>
            <a:off x="1157453" y="2975510"/>
            <a:ext cx="1288418" cy="926921"/>
          </a:xfrm>
          <a:prstGeom prst="roundRect">
            <a:avLst/>
          </a:prstGeom>
          <a:gradFill flip="none" rotWithShape="1">
            <a:gsLst>
              <a:gs pos="0">
                <a:srgbClr val="FF47AC">
                  <a:shade val="30000"/>
                  <a:satMod val="115000"/>
                </a:srgbClr>
              </a:gs>
              <a:gs pos="50000">
                <a:srgbClr val="FF47AC">
                  <a:shade val="67500"/>
                  <a:satMod val="115000"/>
                </a:srgbClr>
              </a:gs>
              <a:gs pos="100000">
                <a:srgbClr val="FF47A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Сказки народов мира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2291A2E-FEF6-75D0-CD49-EC2F505D2622}"/>
              </a:ext>
            </a:extLst>
          </p:cNvPr>
          <p:cNvSpPr/>
          <p:nvPr/>
        </p:nvSpPr>
        <p:spPr>
          <a:xfrm>
            <a:off x="2613664" y="2230064"/>
            <a:ext cx="1584017" cy="585960"/>
          </a:xfrm>
          <a:prstGeom prst="roundRect">
            <a:avLst/>
          </a:prstGeom>
          <a:gradFill flip="none" rotWithShape="1">
            <a:gsLst>
              <a:gs pos="0">
                <a:srgbClr val="FF47AC">
                  <a:shade val="30000"/>
                  <a:satMod val="115000"/>
                </a:srgbClr>
              </a:gs>
              <a:gs pos="50000">
                <a:srgbClr val="FF47AC">
                  <a:shade val="67500"/>
                  <a:satMod val="115000"/>
                </a:srgbClr>
              </a:gs>
              <a:gs pos="100000">
                <a:srgbClr val="FF47A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«Денискины рассказы»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5259F03-4362-364C-AB3E-A68309CE71B5}"/>
              </a:ext>
            </a:extLst>
          </p:cNvPr>
          <p:cNvSpPr/>
          <p:nvPr/>
        </p:nvSpPr>
        <p:spPr>
          <a:xfrm>
            <a:off x="2758506" y="4041973"/>
            <a:ext cx="1294335" cy="597034"/>
          </a:xfrm>
          <a:prstGeom prst="roundRect">
            <a:avLst/>
          </a:prstGeom>
          <a:gradFill flip="none" rotWithShape="1">
            <a:gsLst>
              <a:gs pos="0">
                <a:srgbClr val="FF47AC">
                  <a:shade val="30000"/>
                  <a:satMod val="115000"/>
                </a:srgbClr>
              </a:gs>
              <a:gs pos="50000">
                <a:srgbClr val="FF47AC">
                  <a:shade val="67500"/>
                  <a:satMod val="115000"/>
                </a:srgbClr>
              </a:gs>
              <a:gs pos="100000">
                <a:srgbClr val="FF47A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«Мэри Поппинс»</a:t>
            </a:r>
          </a:p>
        </p:txBody>
      </p:sp>
      <p:sp>
        <p:nvSpPr>
          <p:cNvPr id="14" name="Выноска: счетверенная стрелка 13">
            <a:extLst>
              <a:ext uri="{FF2B5EF4-FFF2-40B4-BE49-F238E27FC236}">
                <a16:creationId xmlns:a16="http://schemas.microsoft.com/office/drawing/2014/main" id="{CEE52267-DE9C-EC2E-C50A-5C1CD43AE352}"/>
              </a:ext>
            </a:extLst>
          </p:cNvPr>
          <p:cNvSpPr/>
          <p:nvPr/>
        </p:nvSpPr>
        <p:spPr>
          <a:xfrm>
            <a:off x="2494576" y="2862097"/>
            <a:ext cx="1866742" cy="1133803"/>
          </a:xfrm>
          <a:prstGeom prst="quadArrowCallout">
            <a:avLst>
              <a:gd name="adj1" fmla="val 8966"/>
              <a:gd name="adj2" fmla="val 8170"/>
              <a:gd name="adj3" fmla="val 18515"/>
              <a:gd name="adj4" fmla="val 51306"/>
            </a:avLst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Что читать? 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76A37D4-A9B7-FB62-3216-81B14FB41A47}"/>
              </a:ext>
            </a:extLst>
          </p:cNvPr>
          <p:cNvSpPr/>
          <p:nvPr/>
        </p:nvSpPr>
        <p:spPr>
          <a:xfrm>
            <a:off x="9588188" y="3161597"/>
            <a:ext cx="1436899" cy="880376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Уделяя внимание деталям</a:t>
            </a:r>
          </a:p>
        </p:txBody>
      </p:sp>
      <p:sp>
        <p:nvSpPr>
          <p:cNvPr id="17" name="Выноска: счетверенная стрелка 16">
            <a:extLst>
              <a:ext uri="{FF2B5EF4-FFF2-40B4-BE49-F238E27FC236}">
                <a16:creationId xmlns:a16="http://schemas.microsoft.com/office/drawing/2014/main" id="{44C1978F-D590-826C-643B-1B6BDFD20161}"/>
              </a:ext>
            </a:extLst>
          </p:cNvPr>
          <p:cNvSpPr/>
          <p:nvPr/>
        </p:nvSpPr>
        <p:spPr>
          <a:xfrm>
            <a:off x="7687964" y="2872070"/>
            <a:ext cx="1866742" cy="1133803"/>
          </a:xfrm>
          <a:prstGeom prst="quadArrowCallout">
            <a:avLst>
              <a:gd name="adj1" fmla="val 8966"/>
              <a:gd name="adj2" fmla="val 8170"/>
              <a:gd name="adj3" fmla="val 18515"/>
              <a:gd name="adj4" fmla="val 51306"/>
            </a:avLst>
          </a:prstGeom>
          <a:gradFill flip="none" rotWithShape="1">
            <a:gsLst>
              <a:gs pos="0">
                <a:srgbClr val="FF47AC">
                  <a:shade val="30000"/>
                  <a:satMod val="115000"/>
                </a:srgbClr>
              </a:gs>
              <a:gs pos="50000">
                <a:srgbClr val="FF47AC">
                  <a:shade val="67500"/>
                  <a:satMod val="115000"/>
                </a:srgbClr>
              </a:gs>
              <a:gs pos="100000">
                <a:srgbClr val="FF47A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читать? 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FAD532D-78C4-26A5-AC7C-214B3204DCF0}"/>
              </a:ext>
            </a:extLst>
          </p:cNvPr>
          <p:cNvSpPr/>
          <p:nvPr/>
        </p:nvSpPr>
        <p:spPr>
          <a:xfrm>
            <a:off x="7776749" y="2112428"/>
            <a:ext cx="1676210" cy="706369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Рассматривая иллюстрации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88C8441-46A5-2E59-F7A5-75C9B4F63445}"/>
              </a:ext>
            </a:extLst>
          </p:cNvPr>
          <p:cNvSpPr/>
          <p:nvPr/>
        </p:nvSpPr>
        <p:spPr>
          <a:xfrm>
            <a:off x="5848688" y="2230064"/>
            <a:ext cx="1792832" cy="572143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 удовольствием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4B1238B-40F4-46CD-813D-B29CAE6069B3}"/>
              </a:ext>
            </a:extLst>
          </p:cNvPr>
          <p:cNvSpPr/>
          <p:nvPr/>
        </p:nvSpPr>
        <p:spPr>
          <a:xfrm>
            <a:off x="7860328" y="4059146"/>
            <a:ext cx="1509051" cy="859637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Разъясняя логические цепочки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E840808-23BF-8967-FD06-E9760DE3E84A}"/>
              </a:ext>
            </a:extLst>
          </p:cNvPr>
          <p:cNvSpPr/>
          <p:nvPr/>
        </p:nvSpPr>
        <p:spPr>
          <a:xfrm>
            <a:off x="9612564" y="1738740"/>
            <a:ext cx="1296947" cy="1330239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Читая полюбив-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шийся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отрывок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8CFAF0B-74D3-E727-43FA-E1796CB4F316}"/>
              </a:ext>
            </a:extLst>
          </p:cNvPr>
          <p:cNvSpPr/>
          <p:nvPr/>
        </p:nvSpPr>
        <p:spPr>
          <a:xfrm>
            <a:off x="6310247" y="3144203"/>
            <a:ext cx="1319859" cy="572142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Задавая вопросы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1FFA185B-A43C-5B26-407E-5D37C0523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15813" r="8238" b="12921"/>
          <a:stretch/>
        </p:blipFill>
        <p:spPr bwMode="auto">
          <a:xfrm>
            <a:off x="1139200" y="4595471"/>
            <a:ext cx="1973178" cy="17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D075343-8A65-A186-7411-54BE5E4D0BEF}"/>
              </a:ext>
            </a:extLst>
          </p:cNvPr>
          <p:cNvSpPr/>
          <p:nvPr/>
        </p:nvSpPr>
        <p:spPr>
          <a:xfrm>
            <a:off x="7245271" y="5494003"/>
            <a:ext cx="3202033" cy="597034"/>
          </a:xfrm>
          <a:prstGeom prst="roundRect">
            <a:avLst/>
          </a:prstGeom>
          <a:gradFill flip="none" rotWithShape="1">
            <a:gsLst>
              <a:gs pos="0">
                <a:srgbClr val="AA72D4">
                  <a:shade val="30000"/>
                  <a:satMod val="115000"/>
                </a:srgbClr>
              </a:gs>
              <a:gs pos="50000">
                <a:srgbClr val="AA72D4">
                  <a:shade val="67500"/>
                  <a:satMod val="115000"/>
                </a:srgbClr>
              </a:gs>
              <a:gs pos="100000">
                <a:srgbClr val="AA72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Выразительно!</a:t>
            </a:r>
          </a:p>
        </p:txBody>
      </p:sp>
    </p:spTree>
    <p:extLst>
      <p:ext uri="{BB962C8B-B14F-4D97-AF65-F5344CB8AC3E}">
        <p14:creationId xmlns:p14="http://schemas.microsoft.com/office/powerpoint/2010/main" val="183612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44567A7-54B8-6B29-2BB0-FF3C75463EFF}"/>
              </a:ext>
            </a:extLst>
          </p:cNvPr>
          <p:cNvSpPr/>
          <p:nvPr/>
        </p:nvSpPr>
        <p:spPr>
          <a:xfrm>
            <a:off x="3264195" y="297712"/>
            <a:ext cx="5582093" cy="787711"/>
          </a:xfrm>
          <a:prstGeom prst="roundRect">
            <a:avLst>
              <a:gd name="adj" fmla="val 38889"/>
            </a:avLst>
          </a:prstGeom>
          <a:solidFill>
            <a:srgbClr val="33CC33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Ребёнку 6–7 лет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CCC6D2A-F61D-C69A-466D-7E64F01B0AA9}"/>
              </a:ext>
            </a:extLst>
          </p:cNvPr>
          <p:cNvSpPr/>
          <p:nvPr/>
        </p:nvSpPr>
        <p:spPr>
          <a:xfrm>
            <a:off x="4403390" y="3035141"/>
            <a:ext cx="1429512" cy="787710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«Тимур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его команда»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5DE4C3C-37CE-FBBD-2807-0BE008254DA2}"/>
              </a:ext>
            </a:extLst>
          </p:cNvPr>
          <p:cNvSpPr/>
          <p:nvPr/>
        </p:nvSpPr>
        <p:spPr>
          <a:xfrm>
            <a:off x="2730583" y="4047046"/>
            <a:ext cx="1394727" cy="740391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«Мишкина каша»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2291A2E-FEF6-75D0-CD49-EC2F505D2622}"/>
              </a:ext>
            </a:extLst>
          </p:cNvPr>
          <p:cNvSpPr/>
          <p:nvPr/>
        </p:nvSpPr>
        <p:spPr>
          <a:xfrm>
            <a:off x="2639094" y="2380079"/>
            <a:ext cx="1577706" cy="410538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«Питер Пэн»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5259F03-4362-364C-AB3E-A68309CE71B5}"/>
              </a:ext>
            </a:extLst>
          </p:cNvPr>
          <p:cNvSpPr/>
          <p:nvPr/>
        </p:nvSpPr>
        <p:spPr>
          <a:xfrm>
            <a:off x="1158169" y="3130479"/>
            <a:ext cx="1294335" cy="597034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«Три толстяка»</a:t>
            </a:r>
          </a:p>
        </p:txBody>
      </p:sp>
      <p:sp>
        <p:nvSpPr>
          <p:cNvPr id="14" name="Выноска: счетверенная стрелка 13">
            <a:extLst>
              <a:ext uri="{FF2B5EF4-FFF2-40B4-BE49-F238E27FC236}">
                <a16:creationId xmlns:a16="http://schemas.microsoft.com/office/drawing/2014/main" id="{CEE52267-DE9C-EC2E-C50A-5C1CD43AE352}"/>
              </a:ext>
            </a:extLst>
          </p:cNvPr>
          <p:cNvSpPr/>
          <p:nvPr/>
        </p:nvSpPr>
        <p:spPr>
          <a:xfrm>
            <a:off x="2494576" y="2862097"/>
            <a:ext cx="1866742" cy="1133803"/>
          </a:xfrm>
          <a:prstGeom prst="quadArrowCallout">
            <a:avLst>
              <a:gd name="adj1" fmla="val 8966"/>
              <a:gd name="adj2" fmla="val 8170"/>
              <a:gd name="adj3" fmla="val 18515"/>
              <a:gd name="adj4" fmla="val 51306"/>
            </a:avLst>
          </a:prstGeom>
          <a:solidFill>
            <a:srgbClr val="33CC33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Что читать? 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5C2B701-2D02-4E27-6898-EA60041B1E6B}"/>
              </a:ext>
            </a:extLst>
          </p:cNvPr>
          <p:cNvSpPr/>
          <p:nvPr/>
        </p:nvSpPr>
        <p:spPr>
          <a:xfrm>
            <a:off x="9601151" y="3048182"/>
            <a:ext cx="1462729" cy="774669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 элементами пересказа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88C8441-46A5-2E59-F7A5-75C9B4F63445}"/>
              </a:ext>
            </a:extLst>
          </p:cNvPr>
          <p:cNvSpPr/>
          <p:nvPr/>
        </p:nvSpPr>
        <p:spPr>
          <a:xfrm>
            <a:off x="6210672" y="2914770"/>
            <a:ext cx="1419433" cy="1028452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Обсуждая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драмати-ческие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эпизоды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DC661AD-B47A-B4C1-19C2-F1584B12A072}"/>
              </a:ext>
            </a:extLst>
          </p:cNvPr>
          <p:cNvSpPr/>
          <p:nvPr/>
        </p:nvSpPr>
        <p:spPr>
          <a:xfrm>
            <a:off x="7299481" y="5466084"/>
            <a:ext cx="3093614" cy="612975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Выразительно!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E840808-23BF-8967-FD06-E9760DE3E84A}"/>
              </a:ext>
            </a:extLst>
          </p:cNvPr>
          <p:cNvSpPr/>
          <p:nvPr/>
        </p:nvSpPr>
        <p:spPr>
          <a:xfrm>
            <a:off x="7716872" y="1844380"/>
            <a:ext cx="1749424" cy="947033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Отвечая на возникающие вопросы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8CFAF0B-74D3-E727-43FA-E1796CB4F316}"/>
              </a:ext>
            </a:extLst>
          </p:cNvPr>
          <p:cNvSpPr/>
          <p:nvPr/>
        </p:nvSpPr>
        <p:spPr>
          <a:xfrm>
            <a:off x="7714840" y="4051991"/>
            <a:ext cx="1801576" cy="1133803"/>
          </a:xfrm>
          <a:prstGeom prst="roundRect">
            <a:avLst/>
          </a:prstGeom>
          <a:solidFill>
            <a:srgbClr val="FF5050"/>
          </a:solidFill>
          <a:ln>
            <a:solidFill>
              <a:srgbClr val="9149C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«Что ты об этом думаешь? Как бы ты поступил?»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1FFA185B-A43C-5B26-407E-5D37C0523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15813" r="8238" b="12921"/>
          <a:stretch/>
        </p:blipFill>
        <p:spPr bwMode="auto">
          <a:xfrm>
            <a:off x="1139200" y="4595471"/>
            <a:ext cx="1973178" cy="17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Выноска: счетверенная стрелка 29">
            <a:extLst>
              <a:ext uri="{FF2B5EF4-FFF2-40B4-BE49-F238E27FC236}">
                <a16:creationId xmlns:a16="http://schemas.microsoft.com/office/drawing/2014/main" id="{2B1538B3-EB07-819B-2C63-6613982A885A}"/>
              </a:ext>
            </a:extLst>
          </p:cNvPr>
          <p:cNvSpPr/>
          <p:nvPr/>
        </p:nvSpPr>
        <p:spPr>
          <a:xfrm>
            <a:off x="7682257" y="2862096"/>
            <a:ext cx="1866742" cy="1133803"/>
          </a:xfrm>
          <a:prstGeom prst="quadArrowCallout">
            <a:avLst>
              <a:gd name="adj1" fmla="val 8966"/>
              <a:gd name="adj2" fmla="val 8170"/>
              <a:gd name="adj3" fmla="val 18515"/>
              <a:gd name="adj4" fmla="val 51306"/>
            </a:avLst>
          </a:prstGeom>
          <a:solidFill>
            <a:srgbClr val="33CC33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Как читать?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208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611</Words>
  <Application>Microsoft Office PowerPoint</Application>
  <PresentationFormat>Широкоэкранный</PresentationFormat>
  <Paragraphs>102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Тема Office</vt:lpstr>
      <vt:lpstr>  «Выразительное чтение для детей.    Воспитание интереса к книге»  Выступающий: Барановская Полина Андреевна  Участники группы:  Забашта Людмила Витальевна, Салтыкова Юлия Владимировна,  Удалова Екатерина Николаевна, Вишнева Диана Дмитриевна,  Иванова Виктория Владимировна  Куратор творческой группы: Титенко Мария Сергеевна </vt:lpstr>
      <vt:lpstr>Презентация PowerPoint</vt:lpstr>
      <vt:lpstr>Презентация PowerPoint</vt:lpstr>
      <vt:lpstr>«Мастерская выразительного чтения»  (В.А. Синицын)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«Выразительное чтение для детей.  Воспитание интереса к книге»  Выступающий: Барановская Полина Андреевна  Участники группы:  Забашта Людмила Витальевна, Салтыкова Юлия Владимировна,  Удалова Екатерина Николаевна, Вишнева Диана Дмитриевна,  Иванова Виктория Владимировна  Куратор творческой группы: Титенко Мария Сергеевна </dc:title>
  <dc:creator>Мария Титенко</dc:creator>
  <cp:lastModifiedBy>Мария Титенко</cp:lastModifiedBy>
  <cp:revision>16</cp:revision>
  <dcterms:created xsi:type="dcterms:W3CDTF">2023-12-03T11:47:57Z</dcterms:created>
  <dcterms:modified xsi:type="dcterms:W3CDTF">2023-12-17T18:00:46Z</dcterms:modified>
</cp:coreProperties>
</file>