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  <a:srgbClr val="FFFF66"/>
    <a:srgbClr val="66FF66"/>
    <a:srgbClr val="DD51D3"/>
    <a:srgbClr val="0099FF"/>
    <a:srgbClr val="C14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8DFB0-FC71-4D9B-81D0-157C1804529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27-6653-41ED-A2B3-082771A5F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1F727-6653-41ED-A2B3-082771A5FA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2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4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33E467-ABA5-4397-A5A9-729672F9935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33D0BE-5E16-482F-916A-5D0CA04BF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8D111-C86C-30E0-C02F-0CF663A6E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Готов ли Ваш ребёнок к школе?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6E97C4-4D32-FA8A-80A7-42370D59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657597"/>
            <a:ext cx="7394917" cy="1320802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ru-RU" sz="2800" dirty="0">
                <a:latin typeface="Book Antiqua" panose="02040602050305030304" pitchFamily="18" charset="0"/>
              </a:rPr>
              <a:t>Ответы на вопросы любящих родителей.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8BBA7-0095-D220-43A3-C16FB7613189}"/>
              </a:ext>
            </a:extLst>
          </p:cNvPr>
          <p:cNvSpPr txBox="1"/>
          <p:nvPr/>
        </p:nvSpPr>
        <p:spPr>
          <a:xfrm>
            <a:off x="9328820" y="5108884"/>
            <a:ext cx="28631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dirty="0">
                <a:latin typeface="Book Antiqua" panose="02040602050305030304" pitchFamily="18" charset="0"/>
              </a:rPr>
              <a:t>Презентацию подготовила</a:t>
            </a:r>
            <a:br>
              <a:rPr lang="ru-RU" sz="1650" dirty="0">
                <a:latin typeface="Book Antiqua" panose="02040602050305030304" pitchFamily="18" charset="0"/>
              </a:rPr>
            </a:br>
            <a:r>
              <a:rPr lang="ru-RU" sz="1650" dirty="0">
                <a:latin typeface="Book Antiqua" panose="02040602050305030304" pitchFamily="18" charset="0"/>
              </a:rPr>
              <a:t>учитель-логопед </a:t>
            </a:r>
            <a:br>
              <a:rPr lang="ru-RU" sz="1650" dirty="0">
                <a:latin typeface="Book Antiqua" panose="02040602050305030304" pitchFamily="18" charset="0"/>
              </a:rPr>
            </a:br>
            <a:r>
              <a:rPr lang="ru-RU" sz="1650" dirty="0">
                <a:latin typeface="Book Antiqua" panose="02040602050305030304" pitchFamily="18" charset="0"/>
              </a:rPr>
              <a:t>ГБОУ ОДО школа №53</a:t>
            </a:r>
            <a:br>
              <a:rPr lang="ru-RU" sz="1650" dirty="0">
                <a:latin typeface="Book Antiqua" panose="02040602050305030304" pitchFamily="18" charset="0"/>
              </a:rPr>
            </a:br>
            <a:r>
              <a:rPr lang="ru-RU" sz="1650" dirty="0">
                <a:latin typeface="Book Antiqua" panose="02040602050305030304" pitchFamily="18" charset="0"/>
              </a:rPr>
              <a:t>Приморского района</a:t>
            </a:r>
            <a:br>
              <a:rPr lang="ru-RU" sz="1650" dirty="0">
                <a:latin typeface="Book Antiqua" panose="02040602050305030304" pitchFamily="18" charset="0"/>
              </a:rPr>
            </a:br>
            <a:r>
              <a:rPr lang="ru-RU" sz="1650" dirty="0">
                <a:latin typeface="Book Antiqua" panose="02040602050305030304" pitchFamily="18" charset="0"/>
              </a:rPr>
              <a:t>г. Санкт-Петербурга</a:t>
            </a:r>
            <a:br>
              <a:rPr lang="ru-RU" sz="1650" dirty="0">
                <a:latin typeface="Book Antiqua" panose="02040602050305030304" pitchFamily="18" charset="0"/>
              </a:rPr>
            </a:br>
            <a:r>
              <a:rPr lang="ru-RU" sz="1650" dirty="0">
                <a:latin typeface="Book Antiqua" panose="02040602050305030304" pitchFamily="18" charset="0"/>
              </a:rPr>
              <a:t>Титенко Мария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699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0" y="-1"/>
            <a:ext cx="12320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35281"/>
            <a:ext cx="9601196" cy="1478280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 узнаете: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D564B6-D797-0B97-51CE-C2A7150E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813561"/>
            <a:ext cx="9764025" cy="2688101"/>
          </a:xfrm>
          <a:ln w="63500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i="1" dirty="0">
                <a:latin typeface="Book Antiqua" panose="02040602050305030304" pitchFamily="18" charset="0"/>
              </a:rPr>
              <a:t>За сколько нужно начинать готовиться к обучению в школе?</a:t>
            </a:r>
          </a:p>
          <a:p>
            <a:r>
              <a:rPr lang="ru-RU" i="1" dirty="0">
                <a:latin typeface="Book Antiqua" panose="02040602050305030304" pitchFamily="18" charset="0"/>
              </a:rPr>
              <a:t>Что должен уметь делать ребёнок к 7 годам?</a:t>
            </a:r>
          </a:p>
          <a:p>
            <a:r>
              <a:rPr lang="ru-RU" i="1" dirty="0">
                <a:latin typeface="Book Antiqua" panose="02040602050305030304" pitchFamily="18" charset="0"/>
              </a:rPr>
              <a:t>Какие «пробелы» необходимо восполнить перед школой?</a:t>
            </a:r>
          </a:p>
          <a:p>
            <a:r>
              <a:rPr lang="ru-RU" i="1" dirty="0">
                <a:latin typeface="Book Antiqua" panose="02040602050305030304" pitchFamily="18" charset="0"/>
              </a:rPr>
              <a:t>Какие специалисты выступают союзниками при подготовке к школе?</a:t>
            </a:r>
          </a:p>
          <a:p>
            <a:r>
              <a:rPr lang="ru-RU" i="1" dirty="0">
                <a:latin typeface="Book Antiqua" panose="02040602050305030304" pitchFamily="18" charset="0"/>
              </a:rPr>
              <a:t>Как узнать, что ребёнок готов к обучению в школе?</a:t>
            </a:r>
          </a:p>
          <a:p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9656FD5-DD26-0F78-ECF7-606EF712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76" y="3893158"/>
            <a:ext cx="2966674" cy="28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-112542" y="-1"/>
            <a:ext cx="12320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18875"/>
            <a:ext cx="11506200" cy="724125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 же включает в себя термин «подготовка к школе»?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D564B6-D797-0B97-51CE-C2A7150E9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2C776D-245D-3350-486B-7F1C106BDCB2}"/>
              </a:ext>
            </a:extLst>
          </p:cNvPr>
          <p:cNvSpPr/>
          <p:nvPr/>
        </p:nvSpPr>
        <p:spPr>
          <a:xfrm>
            <a:off x="940557" y="1316030"/>
            <a:ext cx="10608066" cy="1325880"/>
          </a:xfrm>
          <a:prstGeom prst="roundRect">
            <a:avLst/>
          </a:prstGeom>
          <a:noFill/>
          <a:ln w="635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72415-C813-D53C-298C-13D5B46F711F}"/>
              </a:ext>
            </a:extLst>
          </p:cNvPr>
          <p:cNvSpPr txBox="1"/>
          <p:nvPr/>
        </p:nvSpPr>
        <p:spPr>
          <a:xfrm>
            <a:off x="1104902" y="1401008"/>
            <a:ext cx="10279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В. С. Мухина: «Готовность к обучению в школе – осознание и желание учиться, возникающее вследствие созревания социального статуса ребёнка, появления </a:t>
            </a:r>
            <a:br>
              <a:rPr lang="ru-RU" sz="2200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у него внутренних противоречий, задающее мотивацию к обучению».</a:t>
            </a:r>
          </a:p>
          <a:p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03C61DA-C76E-F464-8BEF-28C0A02C0841}"/>
              </a:ext>
            </a:extLst>
          </p:cNvPr>
          <p:cNvSpPr/>
          <p:nvPr/>
        </p:nvSpPr>
        <p:spPr>
          <a:xfrm>
            <a:off x="1131572" y="3086220"/>
            <a:ext cx="10119354" cy="1292662"/>
          </a:xfrm>
          <a:prstGeom prst="roundRect">
            <a:avLst/>
          </a:prstGeom>
          <a:noFill/>
          <a:ln w="635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1839B-E763-43B0-BF52-1606490E37EB}"/>
              </a:ext>
            </a:extLst>
          </p:cNvPr>
          <p:cNvSpPr txBox="1"/>
          <p:nvPr/>
        </p:nvSpPr>
        <p:spPr>
          <a:xfrm>
            <a:off x="1295401" y="3195319"/>
            <a:ext cx="979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Л. А. Вегнер: «Психологическая готовность к обучению в школе состоит </a:t>
            </a:r>
            <a:br>
              <a:rPr lang="ru-RU" sz="2200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не в том, что у ребёнка сформированы школьные качества, а в том, </a:t>
            </a:r>
            <a:br>
              <a:rPr lang="ru-RU" sz="2200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он владеет определёнными предпосылками к дальнейшему усвоению».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4BACDA-85A2-B776-5319-2EA473A4EB6D}"/>
              </a:ext>
            </a:extLst>
          </p:cNvPr>
          <p:cNvSpPr/>
          <p:nvPr/>
        </p:nvSpPr>
        <p:spPr>
          <a:xfrm>
            <a:off x="1295400" y="4836612"/>
            <a:ext cx="9765025" cy="129266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D29FC-4E23-FF9D-8A65-E657DA5D42A6}"/>
              </a:ext>
            </a:extLst>
          </p:cNvPr>
          <p:cNvSpPr txBox="1"/>
          <p:nvPr/>
        </p:nvSpPr>
        <p:spPr>
          <a:xfrm>
            <a:off x="1295400" y="4885694"/>
            <a:ext cx="976502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sz="200" dirty="0">
                <a:latin typeface="Book Antiqua" panose="02040602050305030304" pitchFamily="18" charset="0"/>
              </a:rPr>
            </a:br>
            <a:br>
              <a:rPr lang="ru-RU" sz="200" dirty="0">
                <a:latin typeface="Book Antiqua" panose="02040602050305030304" pitchFamily="18" charset="0"/>
              </a:rPr>
            </a:br>
            <a:r>
              <a:rPr lang="ru-RU" sz="2100" i="1" dirty="0">
                <a:latin typeface="Book Antiqua" panose="02040602050305030304" pitchFamily="18" charset="0"/>
              </a:rPr>
              <a:t>По официальной статистике, сейчас </a:t>
            </a:r>
            <a:r>
              <a:rPr lang="ru-RU" sz="2100" b="1" i="1" dirty="0">
                <a:latin typeface="Book Antiqua" panose="02040602050305030304" pitchFamily="18" charset="0"/>
              </a:rPr>
              <a:t>от 15 до 40% </a:t>
            </a:r>
            <a:r>
              <a:rPr lang="ru-RU" sz="2100" i="1" dirty="0">
                <a:latin typeface="Book Antiqua" panose="02040602050305030304" pitchFamily="18" charset="0"/>
              </a:rPr>
              <a:t>детей младшего школьного возраста не вписываются в рамки существующей системы образования. </a:t>
            </a:r>
            <a:br>
              <a:rPr lang="ru-RU" sz="2100" i="1" dirty="0">
                <a:latin typeface="Book Antiqua" panose="02040602050305030304" pitchFamily="18" charset="0"/>
              </a:rPr>
            </a:br>
            <a:r>
              <a:rPr lang="ru-RU" sz="2100" i="1" dirty="0">
                <a:latin typeface="Book Antiqua" panose="02040602050305030304" pitchFamily="18" charset="0"/>
              </a:rPr>
              <a:t>При этом у 90% детей имеются проблемы со здоровьем.</a:t>
            </a:r>
          </a:p>
        </p:txBody>
      </p:sp>
    </p:spTree>
    <p:extLst>
      <p:ext uri="{BB962C8B-B14F-4D97-AF65-F5344CB8AC3E}">
        <p14:creationId xmlns:p14="http://schemas.microsoft.com/office/powerpoint/2010/main" val="28705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-112542" y="-1"/>
            <a:ext cx="12320080" cy="6858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18875"/>
            <a:ext cx="11506200" cy="724125"/>
          </a:xfrm>
        </p:spPr>
        <p:txBody>
          <a:bodyPr>
            <a:noAutofit/>
          </a:bodyPr>
          <a:lstStyle/>
          <a:p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сколько нужно начинать готовить ребёнка к школе?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D564B6-D797-0B97-51CE-C2A7150E9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2C776D-245D-3350-486B-7F1C106BDCB2}"/>
              </a:ext>
            </a:extLst>
          </p:cNvPr>
          <p:cNvSpPr/>
          <p:nvPr/>
        </p:nvSpPr>
        <p:spPr>
          <a:xfrm>
            <a:off x="940557" y="2351513"/>
            <a:ext cx="10608066" cy="92507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72415-C813-D53C-298C-13D5B46F711F}"/>
              </a:ext>
            </a:extLst>
          </p:cNvPr>
          <p:cNvSpPr txBox="1"/>
          <p:nvPr/>
        </p:nvSpPr>
        <p:spPr>
          <a:xfrm>
            <a:off x="1104902" y="1401008"/>
            <a:ext cx="10279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Оптимальный возраст для начала школьного обучения – 7 лет.</a:t>
            </a:r>
            <a:endParaRPr lang="ru-RU" sz="2400" i="1" dirty="0">
              <a:solidFill>
                <a:schemeClr val="tx1"/>
              </a:solidFill>
              <a:latin typeface="Book Antiqua" panose="0204060205030503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45E3-7D8A-58A0-C68C-0373336AC133}"/>
              </a:ext>
            </a:extLst>
          </p:cNvPr>
          <p:cNvSpPr txBox="1"/>
          <p:nvPr/>
        </p:nvSpPr>
        <p:spPr>
          <a:xfrm>
            <a:off x="1402080" y="2556932"/>
            <a:ext cx="9849361" cy="492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>
                <a:latin typeface="Book Antiqua" panose="02040602050305030304" pitchFamily="18" charset="0"/>
              </a:rPr>
              <a:t>У ребёнка имеются задержки </a:t>
            </a:r>
            <a:r>
              <a:rPr lang="en-US" sz="2600" i="1" dirty="0">
                <a:latin typeface="Book Antiqua" panose="02040602050305030304" pitchFamily="18" charset="0"/>
              </a:rPr>
              <a:t>/</a:t>
            </a:r>
            <a:r>
              <a:rPr lang="ru-RU" sz="2600" i="1" dirty="0">
                <a:latin typeface="Book Antiqua" panose="02040602050305030304" pitchFamily="18" charset="0"/>
              </a:rPr>
              <a:t> отставания в развитии, в речи?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CF0B79A-0925-876D-A712-22DAE8569918}"/>
              </a:ext>
            </a:extLst>
          </p:cNvPr>
          <p:cNvSpPr/>
          <p:nvPr/>
        </p:nvSpPr>
        <p:spPr>
          <a:xfrm rot="9286025">
            <a:off x="2764138" y="4109965"/>
            <a:ext cx="2590798" cy="496314"/>
          </a:xfrm>
          <a:prstGeom prst="rightArrow">
            <a:avLst>
              <a:gd name="adj1" fmla="val 54041"/>
              <a:gd name="adj2" fmla="val 56718"/>
            </a:avLst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9064FC1-EFCC-CF49-58E1-C0AC53F2C680}"/>
              </a:ext>
            </a:extLst>
          </p:cNvPr>
          <p:cNvSpPr/>
          <p:nvPr/>
        </p:nvSpPr>
        <p:spPr>
          <a:xfrm rot="1542734">
            <a:off x="6482534" y="4089124"/>
            <a:ext cx="2645885" cy="496314"/>
          </a:xfrm>
          <a:prstGeom prst="rightArrow">
            <a:avLst>
              <a:gd name="adj1" fmla="val 54041"/>
              <a:gd name="adj2" fmla="val 56718"/>
            </a:avLst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62526-98E2-A6F7-40E7-27BF8B125AE2}"/>
              </a:ext>
            </a:extLst>
          </p:cNvPr>
          <p:cNvSpPr txBox="1"/>
          <p:nvPr/>
        </p:nvSpPr>
        <p:spPr>
          <a:xfrm>
            <a:off x="2781952" y="3825240"/>
            <a:ext cx="99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Book Antiqua" panose="02040602050305030304" pitchFamily="18" charset="0"/>
              </a:rPr>
              <a:t>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E1F33-FC7F-3611-A447-DD1EFD47EC49}"/>
              </a:ext>
            </a:extLst>
          </p:cNvPr>
          <p:cNvSpPr txBox="1"/>
          <p:nvPr/>
        </p:nvSpPr>
        <p:spPr>
          <a:xfrm>
            <a:off x="8455283" y="3825239"/>
            <a:ext cx="129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Book Antiqua" panose="02040602050305030304" pitchFamily="18" charset="0"/>
              </a:rPr>
              <a:t>Нет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E0076-40FB-D729-A895-C6EE485304C2}"/>
              </a:ext>
            </a:extLst>
          </p:cNvPr>
          <p:cNvSpPr txBox="1"/>
          <p:nvPr/>
        </p:nvSpPr>
        <p:spPr>
          <a:xfrm>
            <a:off x="643375" y="5134828"/>
            <a:ext cx="4050545" cy="132343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Book Antiqua" panose="02040602050305030304" pitchFamily="18" charset="0"/>
              </a:rPr>
              <a:t>Минимум за 1 год с регулярными занятиями и комплексным подходом. </a:t>
            </a:r>
          </a:p>
          <a:p>
            <a:pPr algn="ctr"/>
            <a:r>
              <a:rPr lang="ru-RU" sz="2000" i="1" dirty="0">
                <a:latin typeface="Book Antiqua" panose="02040602050305030304" pitchFamily="18" charset="0"/>
              </a:rPr>
              <a:t>В идеале – за 2 года.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57451-F459-CC6C-190D-8525467BB082}"/>
              </a:ext>
            </a:extLst>
          </p:cNvPr>
          <p:cNvSpPr txBox="1"/>
          <p:nvPr/>
        </p:nvSpPr>
        <p:spPr>
          <a:xfrm>
            <a:off x="7498078" y="5596492"/>
            <a:ext cx="4050545" cy="40011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Book Antiqua" panose="02040602050305030304" pitchFamily="18" charset="0"/>
              </a:rPr>
              <a:t>Примерно за 1 год</a:t>
            </a:r>
          </a:p>
        </p:txBody>
      </p:sp>
    </p:spTree>
    <p:extLst>
      <p:ext uri="{BB962C8B-B14F-4D97-AF65-F5344CB8AC3E}">
        <p14:creationId xmlns:p14="http://schemas.microsoft.com/office/powerpoint/2010/main" val="386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-112542" y="-1"/>
            <a:ext cx="12320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18875"/>
            <a:ext cx="11506200" cy="724125"/>
          </a:xfrm>
        </p:spPr>
        <p:txBody>
          <a:bodyPr>
            <a:normAutofit/>
          </a:bodyPr>
          <a:lstStyle/>
          <a:p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 должен уметь делать ребёнок в 7 лет?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D564B6-D797-0B97-51CE-C2A7150E9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72415-C813-D53C-298C-13D5B46F711F}"/>
              </a:ext>
            </a:extLst>
          </p:cNvPr>
          <p:cNvSpPr txBox="1"/>
          <p:nvPr/>
        </p:nvSpPr>
        <p:spPr>
          <a:xfrm>
            <a:off x="2462718" y="1366907"/>
            <a:ext cx="7403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1                            </a:t>
            </a:r>
            <a:r>
              <a:rPr lang="ru-RU" sz="200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ru-RU" sz="2400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2                            3                            4    </a:t>
            </a:r>
            <a:endParaRPr lang="ru-RU" sz="2400" dirty="0">
              <a:solidFill>
                <a:schemeClr val="tx1"/>
              </a:solidFill>
              <a:latin typeface="Book Antiqua" panose="0204060205030503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6BD4DB0A-6AB0-3D26-4CD8-6C076AFFD8F6}"/>
              </a:ext>
            </a:extLst>
          </p:cNvPr>
          <p:cNvSpPr/>
          <p:nvPr/>
        </p:nvSpPr>
        <p:spPr>
          <a:xfrm>
            <a:off x="7847144" y="1453062"/>
            <a:ext cx="304800" cy="306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C464B620-2EC8-79C2-642E-3E38AD28F372}"/>
              </a:ext>
            </a:extLst>
          </p:cNvPr>
          <p:cNvSpPr/>
          <p:nvPr/>
        </p:nvSpPr>
        <p:spPr>
          <a:xfrm>
            <a:off x="8261426" y="1453613"/>
            <a:ext cx="304800" cy="306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00A47C19-DDF3-6B02-5FF7-1C6D61EB5F81}"/>
              </a:ext>
            </a:extLst>
          </p:cNvPr>
          <p:cNvSpPr/>
          <p:nvPr/>
        </p:nvSpPr>
        <p:spPr>
          <a:xfrm>
            <a:off x="8675708" y="1456287"/>
            <a:ext cx="304800" cy="3060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9C873349-14F5-FBDB-6612-3D55C5B8A4EA}"/>
              </a:ext>
            </a:extLst>
          </p:cNvPr>
          <p:cNvSpPr/>
          <p:nvPr/>
        </p:nvSpPr>
        <p:spPr>
          <a:xfrm>
            <a:off x="9089990" y="1455736"/>
            <a:ext cx="304800" cy="306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062E0FAB-E93B-E092-DF4B-4FD84D1D9F2F}"/>
              </a:ext>
            </a:extLst>
          </p:cNvPr>
          <p:cNvSpPr/>
          <p:nvPr/>
        </p:nvSpPr>
        <p:spPr>
          <a:xfrm>
            <a:off x="4076650" y="1441256"/>
            <a:ext cx="304800" cy="306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819B0CF1-ADE3-134E-E6F6-DD6466E6DA18}"/>
              </a:ext>
            </a:extLst>
          </p:cNvPr>
          <p:cNvSpPr/>
          <p:nvPr/>
        </p:nvSpPr>
        <p:spPr>
          <a:xfrm>
            <a:off x="2828948" y="1439540"/>
            <a:ext cx="304800" cy="306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15BF2A03-FBEC-E9E2-4A3C-0C206CBD87E5}"/>
              </a:ext>
            </a:extLst>
          </p:cNvPr>
          <p:cNvSpPr/>
          <p:nvPr/>
        </p:nvSpPr>
        <p:spPr>
          <a:xfrm>
            <a:off x="3237504" y="1439540"/>
            <a:ext cx="304800" cy="3060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FB4819F0-028D-C979-F5FF-65D5382BDACD}"/>
              </a:ext>
            </a:extLst>
          </p:cNvPr>
          <p:cNvSpPr/>
          <p:nvPr/>
        </p:nvSpPr>
        <p:spPr>
          <a:xfrm>
            <a:off x="3656115" y="1441256"/>
            <a:ext cx="304800" cy="306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44BABA23-9ECA-140B-B81F-369256DBF356}"/>
              </a:ext>
            </a:extLst>
          </p:cNvPr>
          <p:cNvSpPr/>
          <p:nvPr/>
        </p:nvSpPr>
        <p:spPr>
          <a:xfrm>
            <a:off x="4487544" y="1430239"/>
            <a:ext cx="304800" cy="306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25284C89-23D7-670A-778B-1B429111A6E5}"/>
              </a:ext>
            </a:extLst>
          </p:cNvPr>
          <p:cNvSpPr/>
          <p:nvPr/>
        </p:nvSpPr>
        <p:spPr>
          <a:xfrm>
            <a:off x="5095204" y="1430239"/>
            <a:ext cx="304800" cy="3060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98D73D78-442C-791E-2EBE-F862526EB8BB}"/>
              </a:ext>
            </a:extLst>
          </p:cNvPr>
          <p:cNvSpPr/>
          <p:nvPr/>
        </p:nvSpPr>
        <p:spPr>
          <a:xfrm>
            <a:off x="5511788" y="1430239"/>
            <a:ext cx="304800" cy="306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A961742C-BFB1-EBEE-41E1-3F055C711F8A}"/>
              </a:ext>
            </a:extLst>
          </p:cNvPr>
          <p:cNvSpPr/>
          <p:nvPr/>
        </p:nvSpPr>
        <p:spPr>
          <a:xfrm>
            <a:off x="5943599" y="1433135"/>
            <a:ext cx="304800" cy="30600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AF03DFC5-885F-94CC-6939-46D0B06B7E65}"/>
              </a:ext>
            </a:extLst>
          </p:cNvPr>
          <p:cNvSpPr/>
          <p:nvPr/>
        </p:nvSpPr>
        <p:spPr>
          <a:xfrm>
            <a:off x="6360183" y="1430239"/>
            <a:ext cx="304800" cy="306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00441E3C-3A45-A76F-AEAD-E5CFDADF1C16}"/>
              </a:ext>
            </a:extLst>
          </p:cNvPr>
          <p:cNvSpPr/>
          <p:nvPr/>
        </p:nvSpPr>
        <p:spPr>
          <a:xfrm>
            <a:off x="6791057" y="1439921"/>
            <a:ext cx="304800" cy="3060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15883779-3AF1-9A85-028A-FE3137861EAE}"/>
              </a:ext>
            </a:extLst>
          </p:cNvPr>
          <p:cNvSpPr/>
          <p:nvPr/>
        </p:nvSpPr>
        <p:spPr>
          <a:xfrm>
            <a:off x="7420355" y="1448112"/>
            <a:ext cx="304800" cy="306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Таблица 31">
            <a:extLst>
              <a:ext uri="{FF2B5EF4-FFF2-40B4-BE49-F238E27FC236}">
                <a16:creationId xmlns:a16="http://schemas.microsoft.com/office/drawing/2014/main" id="{CF064528-E81F-9321-0DB7-A9F9091BB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31828"/>
              </p:ext>
            </p:extLst>
          </p:nvPr>
        </p:nvGraphicFramePr>
        <p:xfrm>
          <a:off x="176463" y="1968804"/>
          <a:ext cx="11741216" cy="46490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28211">
                  <a:extLst>
                    <a:ext uri="{9D8B030D-6E8A-4147-A177-3AD203B41FA5}">
                      <a16:colId xmlns:a16="http://schemas.microsoft.com/office/drawing/2014/main" val="2967806426"/>
                    </a:ext>
                  </a:extLst>
                </a:gridCol>
                <a:gridCol w="2742397">
                  <a:extLst>
                    <a:ext uri="{9D8B030D-6E8A-4147-A177-3AD203B41FA5}">
                      <a16:colId xmlns:a16="http://schemas.microsoft.com/office/drawing/2014/main" val="3161171395"/>
                    </a:ext>
                  </a:extLst>
                </a:gridCol>
                <a:gridCol w="2935304">
                  <a:extLst>
                    <a:ext uri="{9D8B030D-6E8A-4147-A177-3AD203B41FA5}">
                      <a16:colId xmlns:a16="http://schemas.microsoft.com/office/drawing/2014/main" val="2481881936"/>
                    </a:ext>
                  </a:extLst>
                </a:gridCol>
                <a:gridCol w="2935304">
                  <a:extLst>
                    <a:ext uri="{9D8B030D-6E8A-4147-A177-3AD203B41FA5}">
                      <a16:colId xmlns:a16="http://schemas.microsoft.com/office/drawing/2014/main" val="722305904"/>
                    </a:ext>
                  </a:extLst>
                </a:gridCol>
              </a:tblGrid>
              <a:tr h="687344"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Интеллектуальная готовность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«Психологическая готовность»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Эмоциональная готовность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Социальная </a:t>
                      </a:r>
                      <a:br>
                        <a:rPr lang="ru-RU" sz="17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готовность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47239"/>
                  </a:ext>
                </a:extLst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Умеет переключаться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с одного вида деятельности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на другой.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Ответственный, может воспринимать требования педагога.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Способен контролировать поведение и эмоции в зависимости от обстановки.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Умеет одеваться, самостоятельно завязывает шнурки.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17964"/>
                  </a:ext>
                </a:extLst>
              </a:tr>
              <a:tr h="9082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Умеет концентрироваться, не отвлекаться на посторонние предметы 10-15 минут.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Есть желание учиться: считать, читать, писать, решать задачи.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Готов ждать, когда его спросят после поднятия руки.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Понимает слова «нельзя»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и «должен». Без этого невозможно обучение.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52953"/>
                  </a:ext>
                </a:extLst>
              </a:tr>
              <a:tr h="6382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Расскажет о своей семье,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о том, что он делал вчера.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Адекватно относится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к замечаниям взрослого.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Умеет не перебивать педагога.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Не теряет свои вещи, умеет аккуратно их складывать.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14124"/>
                  </a:ext>
                </a:extLst>
              </a:tr>
              <a:tr h="9082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Расскажет о прочитанной книге, выделит главное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и второстепенное.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Правильно мотивирован: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«Я иду в школу, чтобы учиться».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Понимает, что задание нужно выполнить, даже если не хочет, и выполняет.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Внимателен и сосредоточен на занятиях; замечает поведение других.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44406"/>
                  </a:ext>
                </a:extLst>
              </a:tr>
              <a:tr h="638248"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Умеет находить сходства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и различия.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Нравственность: что – хорошо, а что – плохо.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Наличие интереса </a:t>
                      </a:r>
                      <a:br>
                        <a:rPr lang="ru-RU" sz="17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к получению новых знаний.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>
                          <a:latin typeface="Book Antiqua" panose="02040602050305030304" pitchFamily="18" charset="0"/>
                        </a:rPr>
                        <a:t>Умеет общаться со сверстниками и взрослыми.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5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712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0" y="-144379"/>
            <a:ext cx="12320080" cy="70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18875"/>
            <a:ext cx="11506200" cy="724125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Физическая подготовка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6D564B6-D797-0B97-51CE-C2A7150E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013" y="1363579"/>
            <a:ext cx="6119934" cy="494096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Здоровье.</a:t>
            </a:r>
          </a:p>
          <a:p>
            <a:pPr marL="457200" indent="-457200">
              <a:buAutoNum type="arabicPeriod"/>
            </a:pPr>
            <a:r>
              <a: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Физическая зрелость </a:t>
            </a:r>
            <a:br>
              <a: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Book Antiqua" panose="02040602050305030304" pitchFamily="18" charset="0"/>
              </a:rPr>
              <a:t>(все физические функции работают).</a:t>
            </a:r>
          </a:p>
          <a:p>
            <a:pPr marL="457200" indent="-457200">
              <a:buAutoNum type="arabicPeriod"/>
            </a:pPr>
            <a:r>
              <a: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Сенсомоторная зрелость </a:t>
            </a:r>
            <a:r>
              <a:rPr lang="ru-RU" sz="2800" i="1" dirty="0">
                <a:solidFill>
                  <a:schemeClr val="tx1"/>
                </a:solidFill>
                <a:latin typeface="Book Antiqua" panose="02040602050305030304" pitchFamily="18" charset="0"/>
              </a:rPr>
              <a:t>(развитость слухового, зрительного, пространственного восприятия, временных представлений и мелкой моторики).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410EE7-AD5B-935C-CCAE-8FBDDC02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46" y="1363579"/>
            <a:ext cx="3064041" cy="4686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0" y="-144379"/>
            <a:ext cx="12320080" cy="70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"/>
            <a:ext cx="11506200" cy="1090862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Союзники при подготовке к школе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0524B5EC-A962-CC49-EEAE-7554398BB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367748"/>
              </p:ext>
            </p:extLst>
          </p:nvPr>
        </p:nvGraphicFramePr>
        <p:xfrm>
          <a:off x="555929" y="2539198"/>
          <a:ext cx="11208221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86328">
                  <a:extLst>
                    <a:ext uri="{9D8B030D-6E8A-4147-A177-3AD203B41FA5}">
                      <a16:colId xmlns:a16="http://schemas.microsoft.com/office/drawing/2014/main" val="3485508014"/>
                    </a:ext>
                  </a:extLst>
                </a:gridCol>
                <a:gridCol w="2992732">
                  <a:extLst>
                    <a:ext uri="{9D8B030D-6E8A-4147-A177-3AD203B41FA5}">
                      <a16:colId xmlns:a16="http://schemas.microsoft.com/office/drawing/2014/main" val="2927083802"/>
                    </a:ext>
                  </a:extLst>
                </a:gridCol>
                <a:gridCol w="4529161">
                  <a:extLst>
                    <a:ext uri="{9D8B030D-6E8A-4147-A177-3AD203B41FA5}">
                      <a16:colId xmlns:a16="http://schemas.microsoft.com/office/drawing/2014/main" val="3090178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Медицинские </a:t>
                      </a:r>
                      <a:b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специалисты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Психологическая помощь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Педагогическая помощь </a:t>
                      </a:r>
                      <a:b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ru-RU" sz="24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 поддержка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2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Невролог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Психолог </a:t>
                      </a:r>
                      <a:br>
                        <a:rPr lang="ru-RU" sz="2400" i="1" dirty="0">
                          <a:latin typeface="Book Antiqua" panose="02040602050305030304" pitchFamily="18" charset="0"/>
                        </a:rPr>
                      </a:br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для родителей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Учитель-логопед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Психиатр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Дефектолог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484"/>
                  </a:ext>
                </a:extLst>
              </a:tr>
              <a:tr h="362819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Педиатр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Детский психолог</a:t>
                      </a:r>
                    </a:p>
                    <a:p>
                      <a:pPr algn="ctr"/>
                      <a:endParaRPr lang="ru-RU" sz="2400" i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Учитель начальных классов</a:t>
                      </a:r>
                    </a:p>
                    <a:p>
                      <a:pPr algn="ctr"/>
                      <a:endParaRPr lang="ru-RU" sz="2400" i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7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Ортодонт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88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Детский стоматолог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5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err="1">
                          <a:latin typeface="Book Antiqua" panose="02040602050305030304" pitchFamily="18" charset="0"/>
                        </a:rPr>
                        <a:t>Кинезиолог</a:t>
                      </a:r>
                      <a:endParaRPr lang="ru-RU" sz="2400" i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Book Antiqua" panose="02040602050305030304" pitchFamily="18" charset="0"/>
                        </a:rPr>
                        <a:t>Нейропсихолог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56654"/>
                  </a:ext>
                </a:extLst>
              </a:tr>
            </a:tbl>
          </a:graphicData>
        </a:graphic>
      </p:graphicFrame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473F8C3-2CC8-74EC-F166-7F3A3DA9D3E6}"/>
              </a:ext>
            </a:extLst>
          </p:cNvPr>
          <p:cNvSpPr/>
          <p:nvPr/>
        </p:nvSpPr>
        <p:spPr>
          <a:xfrm>
            <a:off x="2590796" y="1135602"/>
            <a:ext cx="449179" cy="1049505"/>
          </a:xfrm>
          <a:prstGeom prst="downArrow">
            <a:avLst/>
          </a:prstGeom>
          <a:solidFill>
            <a:srgbClr val="FF66FF"/>
          </a:solidFill>
          <a:ln w="508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567BA32F-1017-C0CB-9230-662F272D7EF6}"/>
              </a:ext>
            </a:extLst>
          </p:cNvPr>
          <p:cNvSpPr/>
          <p:nvPr/>
        </p:nvSpPr>
        <p:spPr>
          <a:xfrm>
            <a:off x="5759115" y="1135602"/>
            <a:ext cx="449179" cy="1049505"/>
          </a:xfrm>
          <a:prstGeom prst="downArrow">
            <a:avLst/>
          </a:prstGeom>
          <a:solidFill>
            <a:srgbClr val="FF66FF"/>
          </a:solidFill>
          <a:ln w="508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0DE4DBC-0544-F99C-6692-D0939888C719}"/>
              </a:ext>
            </a:extLst>
          </p:cNvPr>
          <p:cNvSpPr/>
          <p:nvPr/>
        </p:nvSpPr>
        <p:spPr>
          <a:xfrm>
            <a:off x="8927434" y="1143619"/>
            <a:ext cx="449179" cy="1049505"/>
          </a:xfrm>
          <a:prstGeom prst="downArrow">
            <a:avLst/>
          </a:prstGeom>
          <a:solidFill>
            <a:srgbClr val="FF66FF"/>
          </a:solidFill>
          <a:ln w="508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2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-64040" y="0"/>
            <a:ext cx="12320080" cy="70023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7" name="Выноска: стрелка вниз 6">
            <a:extLst>
              <a:ext uri="{FF2B5EF4-FFF2-40B4-BE49-F238E27FC236}">
                <a16:creationId xmlns:a16="http://schemas.microsoft.com/office/drawing/2014/main" id="{18460131-EE75-6B6F-7E53-148F824F6114}"/>
              </a:ext>
            </a:extLst>
          </p:cNvPr>
          <p:cNvSpPr/>
          <p:nvPr/>
        </p:nvSpPr>
        <p:spPr>
          <a:xfrm>
            <a:off x="433008" y="128338"/>
            <a:ext cx="11454064" cy="4892842"/>
          </a:xfrm>
          <a:prstGeom prst="downArrowCallout">
            <a:avLst>
              <a:gd name="adj1" fmla="val 5867"/>
              <a:gd name="adj2" fmla="val 8132"/>
              <a:gd name="adj3" fmla="val 6765"/>
              <a:gd name="adj4" fmla="val 89419"/>
            </a:avLst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У ребёнка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могут</a:t>
            </a: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возникнуть трудности с обучением в школе, если в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лет отмечаются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следующие признаки (ориентировочный список трудностей):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Не любит рисовать или раскрашивать;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запомнить название и последовательность дней недели, месяцев;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долго слушать сказки, которые ему читают взрослые;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Неправильно произносит многие звуки, переставляет в словах слоги;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Пользуется очень маленьким количеством слов в самостоятельной речи;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повторить простой ритм, плохо запоминает стихи;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Путает лево-право;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научиться кататься на велосипеде;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выполнить просьбу, состоящую из нескольких частей;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В шумных местах не сразу реагирует, когда вы к нему обращаетесь;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научиться завязывать шнурки.</a:t>
            </a:r>
            <a:endParaRPr lang="ru-RU" sz="2000" b="1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CAA8D9-2AD8-84DD-4CBE-76D2245E7ACD}"/>
              </a:ext>
            </a:extLst>
          </p:cNvPr>
          <p:cNvSpPr/>
          <p:nvPr/>
        </p:nvSpPr>
        <p:spPr>
          <a:xfrm>
            <a:off x="769956" y="5344732"/>
            <a:ext cx="10780167" cy="13849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2E126-CD87-993E-1597-1FC835A6D183}"/>
              </a:ext>
            </a:extLst>
          </p:cNvPr>
          <p:cNvSpPr txBox="1"/>
          <p:nvPr/>
        </p:nvSpPr>
        <p:spPr>
          <a:xfrm>
            <a:off x="705917" y="5344732"/>
            <a:ext cx="10780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Школьная дезадаптация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b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справляется со школьной программой;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US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нет желания учиться (пассивно – «ленится» или активно – не </a:t>
            </a:r>
            <a:r>
              <a:rPr lang="ru-RU" sz="2000" b="1" i="1" dirty="0"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хоч</a:t>
            </a: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ет ходить в школу); </a:t>
            </a:r>
            <a:b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* не может строить нормальные отношения со сверстниками или педагогами.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9A3956-1718-9ADA-7D04-6F3FC5D5E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8666" r="7246" b="27590"/>
          <a:stretch/>
        </p:blipFill>
        <p:spPr bwMode="auto">
          <a:xfrm>
            <a:off x="0" y="-144379"/>
            <a:ext cx="12320080" cy="70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A8558F-707D-94B3-10EF-7E4C252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2295"/>
            <a:ext cx="11506200" cy="1030705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Поощряйте у ребёнка: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574A20-FD34-5F7C-82FD-078528F1F2F3}"/>
              </a:ext>
            </a:extLst>
          </p:cNvPr>
          <p:cNvSpPr/>
          <p:nvPr/>
        </p:nvSpPr>
        <p:spPr>
          <a:xfrm>
            <a:off x="1425244" y="1143000"/>
            <a:ext cx="8983451" cy="5297904"/>
          </a:xfrm>
          <a:prstGeom prst="rect">
            <a:avLst/>
          </a:prstGeom>
          <a:gradFill flip="none" rotWithShape="1">
            <a:gsLst>
              <a:gs pos="15000">
                <a:srgbClr val="FFC000"/>
              </a:gs>
              <a:gs pos="0">
                <a:srgbClr val="FF0000"/>
              </a:gs>
              <a:gs pos="28000">
                <a:srgbClr val="FFE000"/>
              </a:gs>
              <a:gs pos="63000">
                <a:srgbClr val="92D050"/>
              </a:gs>
              <a:gs pos="44000">
                <a:srgbClr val="C9D828"/>
              </a:gs>
              <a:gs pos="76000">
                <a:srgbClr val="00B0F0"/>
              </a:gs>
              <a:gs pos="91000">
                <a:srgbClr val="7030A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Весёлые ребята. Дети. Шаблоны для презентаций. | Началочка">
            <a:extLst>
              <a:ext uri="{FF2B5EF4-FFF2-40B4-BE49-F238E27FC236}">
                <a16:creationId xmlns:a16="http://schemas.microsoft.com/office/drawing/2014/main" id="{7EB50C78-1719-A74C-3A51-3027C452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77" y="1287414"/>
            <a:ext cx="6672583" cy="50090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Лента: наклоненная вниз 5">
            <a:extLst>
              <a:ext uri="{FF2B5EF4-FFF2-40B4-BE49-F238E27FC236}">
                <a16:creationId xmlns:a16="http://schemas.microsoft.com/office/drawing/2014/main" id="{B99C7B1B-19A5-E99E-F518-0E5B5E9C6CD9}"/>
              </a:ext>
            </a:extLst>
          </p:cNvPr>
          <p:cNvSpPr/>
          <p:nvPr/>
        </p:nvSpPr>
        <p:spPr>
          <a:xfrm>
            <a:off x="4663120" y="1507959"/>
            <a:ext cx="2603953" cy="898358"/>
          </a:xfrm>
          <a:prstGeom prst="ribbon">
            <a:avLst>
              <a:gd name="adj1" fmla="val 33333"/>
              <a:gd name="adj2" fmla="val 73411"/>
            </a:avLst>
          </a:prstGeom>
          <a:solidFill>
            <a:srgbClr val="FFC000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4E2B4-82BE-B43D-88AD-D39AEA154841}"/>
              </a:ext>
            </a:extLst>
          </p:cNvPr>
          <p:cNvSpPr txBox="1"/>
          <p:nvPr/>
        </p:nvSpPr>
        <p:spPr>
          <a:xfrm>
            <a:off x="3075946" y="3791951"/>
            <a:ext cx="6168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Любознательность.</a:t>
            </a:r>
            <a:b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Инициативность. </a:t>
            </a:r>
            <a:b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Творческое воображение.</a:t>
            </a:r>
            <a:b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Book Antiqua" panose="0204060205030503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Умение думать самостоятельно.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9" name="Звезда: 4 точки 8">
            <a:extLst>
              <a:ext uri="{FF2B5EF4-FFF2-40B4-BE49-F238E27FC236}">
                <a16:creationId xmlns:a16="http://schemas.microsoft.com/office/drawing/2014/main" id="{182F72EA-747A-BE31-3326-3B4C328003B8}"/>
              </a:ext>
            </a:extLst>
          </p:cNvPr>
          <p:cNvSpPr/>
          <p:nvPr/>
        </p:nvSpPr>
        <p:spPr>
          <a:xfrm>
            <a:off x="7893664" y="3791951"/>
            <a:ext cx="726035" cy="844217"/>
          </a:xfrm>
          <a:prstGeom prst="star4">
            <a:avLst>
              <a:gd name="adj" fmla="val 18815"/>
            </a:avLst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4 точки 9">
            <a:extLst>
              <a:ext uri="{FF2B5EF4-FFF2-40B4-BE49-F238E27FC236}">
                <a16:creationId xmlns:a16="http://schemas.microsoft.com/office/drawing/2014/main" id="{D79655F4-ED27-7E56-E4E3-5084FAB38FB6}"/>
              </a:ext>
            </a:extLst>
          </p:cNvPr>
          <p:cNvSpPr/>
          <p:nvPr/>
        </p:nvSpPr>
        <p:spPr>
          <a:xfrm>
            <a:off x="3075946" y="4356992"/>
            <a:ext cx="533400" cy="685800"/>
          </a:xfrm>
          <a:prstGeom prst="star4">
            <a:avLst>
              <a:gd name="adj" fmla="val 19858"/>
            </a:avLst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4 точки 10">
            <a:extLst>
              <a:ext uri="{FF2B5EF4-FFF2-40B4-BE49-F238E27FC236}">
                <a16:creationId xmlns:a16="http://schemas.microsoft.com/office/drawing/2014/main" id="{FB2E67FA-9B9D-DEBA-C671-03BB56ECDB76}"/>
              </a:ext>
            </a:extLst>
          </p:cNvPr>
          <p:cNvSpPr/>
          <p:nvPr/>
        </p:nvSpPr>
        <p:spPr>
          <a:xfrm>
            <a:off x="3614416" y="3865701"/>
            <a:ext cx="533400" cy="685800"/>
          </a:xfrm>
          <a:prstGeom prst="star4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4 точки 11">
            <a:extLst>
              <a:ext uri="{FF2B5EF4-FFF2-40B4-BE49-F238E27FC236}">
                <a16:creationId xmlns:a16="http://schemas.microsoft.com/office/drawing/2014/main" id="{E9EE4E75-7751-786A-3F6B-E5DE49D500DE}"/>
              </a:ext>
            </a:extLst>
          </p:cNvPr>
          <p:cNvSpPr/>
          <p:nvPr/>
        </p:nvSpPr>
        <p:spPr>
          <a:xfrm>
            <a:off x="8415557" y="4551501"/>
            <a:ext cx="380999" cy="533400"/>
          </a:xfrm>
          <a:prstGeom prst="star4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9E7681-7400-7CF6-C4CB-55C21790EEB7}"/>
              </a:ext>
            </a:extLst>
          </p:cNvPr>
          <p:cNvSpPr txBox="1"/>
          <p:nvPr/>
        </p:nvSpPr>
        <p:spPr>
          <a:xfrm>
            <a:off x="5037220" y="1957138"/>
            <a:ext cx="19571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i="1" dirty="0">
                <a:latin typeface="Book Antiqua" panose="02040602050305030304" pitchFamily="18" charset="0"/>
              </a:rPr>
              <a:t>Это мотивирует!</a:t>
            </a:r>
          </a:p>
        </p:txBody>
      </p:sp>
    </p:spTree>
    <p:extLst>
      <p:ext uri="{BB962C8B-B14F-4D97-AF65-F5344CB8AC3E}">
        <p14:creationId xmlns:p14="http://schemas.microsoft.com/office/powerpoint/2010/main" val="60653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637</TotalTime>
  <Words>762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Calibri</vt:lpstr>
      <vt:lpstr>Garamond</vt:lpstr>
      <vt:lpstr>Натуральные материалы</vt:lpstr>
      <vt:lpstr>Готов ли Ваш ребёнок к школе?</vt:lpstr>
      <vt:lpstr>Вы узнаете:</vt:lpstr>
      <vt:lpstr>Что же включает в себя термин «подготовка к школе»?</vt:lpstr>
      <vt:lpstr>За сколько нужно начинать готовить ребёнка к школе?</vt:lpstr>
      <vt:lpstr>Что должен уметь делать ребёнок в 7 лет?</vt:lpstr>
      <vt:lpstr>Физическая подготовка</vt:lpstr>
      <vt:lpstr>Союзники при подготовке к школе</vt:lpstr>
      <vt:lpstr>Презентация PowerPoint</vt:lpstr>
      <vt:lpstr>Поощряйте у ребёнка: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 ли Ваш ребёнок  к школе?</dc:title>
  <dc:creator>Мария Титенко</dc:creator>
  <cp:lastModifiedBy>Мария Титенко</cp:lastModifiedBy>
  <cp:revision>11</cp:revision>
  <dcterms:created xsi:type="dcterms:W3CDTF">2022-11-04T14:54:27Z</dcterms:created>
  <dcterms:modified xsi:type="dcterms:W3CDTF">2022-12-04T13:47:37Z</dcterms:modified>
</cp:coreProperties>
</file>