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8" r:id="rId24"/>
    <p:sldId id="28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4F3D"/>
    <a:srgbClr val="CC6600"/>
    <a:srgbClr val="775F55"/>
    <a:srgbClr val="FF6600"/>
    <a:srgbClr val="200595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54" autoAdjust="0"/>
  </p:normalViewPr>
  <p:slideViewPr>
    <p:cSldViewPr>
      <p:cViewPr varScale="1">
        <p:scale>
          <a:sx n="61" d="100"/>
          <a:sy n="61" d="100"/>
        </p:scale>
        <p:origin x="-15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2D7AC-EDA7-4FDD-940B-05EBD27E3E1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5EB3-3981-4E83-BB3B-99EA72204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5A3B62-0443-45E3-A8C7-97BB5BF7DA7C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B0F593-1ED4-40F8-8976-444949B11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smiles.33b.ru/smile.38375.html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hyperlink" Target="http://www.tomskinvest.ru/images/news/tretjkov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ma.ru/versos/autors/487.shtml" TargetMode="Externa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56.png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305800" cy="708660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endParaRPr lang="ru-RU" sz="2000" b="1" i="1" kern="10" dirty="0">
              <a:ln w="25400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ung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5400" b="1" cap="none" spc="50" dirty="0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профессии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фотограф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1143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s2.rimg.info/e8cd5eb2cea4eab2d5bc69f9bb90058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58082" y="21429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5373688"/>
            <a:ext cx="15240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857496"/>
            <a:ext cx="1247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5516563"/>
            <a:ext cx="214471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278605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9058" y="2786058"/>
            <a:ext cx="1143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animashky.ru/flist/obludi/43/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285728"/>
            <a:ext cx="1219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4000" dirty="0">
              <a:solidFill>
                <a:srgbClr val="8F4F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Профессия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Специальность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Должность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164305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это род трудовой деятельности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2492896"/>
            <a:ext cx="50720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</a:rPr>
              <a:t>это вид занятия в рамках одной профессии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3429000"/>
            <a:ext cx="5072098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400" dirty="0" smtClean="0">
                <a:latin typeface="Times New Roman" pitchFamily="18" charset="0"/>
              </a:rPr>
              <a:t>это круг обязанностей,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возложенных на определённого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человека, обязательных для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исполнения.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2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2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6157898" cy="92869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>Что общего?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5786" y="1214422"/>
            <a:ext cx="2143140" cy="4286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Медсестра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43768" y="1214422"/>
            <a:ext cx="1857388" cy="4286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Токарь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Картинка 21 из 66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714488"/>
            <a:ext cx="2357454" cy="2000264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вас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785926"/>
            <a:ext cx="1928826" cy="22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143372" y="1357298"/>
            <a:ext cx="2143140" cy="571480"/>
          </a:xfrm>
          <a:prstGeom prst="cloudCallout">
            <a:avLst>
              <a:gd name="adj1" fmla="val -43583"/>
              <a:gd name="adj2" fmla="val 96329"/>
            </a:avLst>
          </a:pr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96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857752" y="1000108"/>
            <a:ext cx="7143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85786" y="3929066"/>
            <a:ext cx="3686172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429132"/>
            <a:ext cx="3071833" cy="222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93843" y="4429132"/>
            <a:ext cx="30786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000628" y="3929066"/>
            <a:ext cx="4352956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Спортивный тренер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340768"/>
            <a:ext cx="8229600" cy="147002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ПАХНУТ РЕМЕСЛА?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"/>
            <a:ext cx="6324600" cy="457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3"/>
              </a:rPr>
              <a:t>Джанни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  <a:hlinkClick r:id="rId3"/>
              </a:rPr>
              <a:t>Родари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000803_1066_9150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772816"/>
            <a:ext cx="2114550" cy="2886075"/>
          </a:xfrm>
          <a:prstGeom prst="rect">
            <a:avLst/>
          </a:prstGeom>
          <a:noFill/>
        </p:spPr>
      </p:pic>
      <p:pic>
        <p:nvPicPr>
          <p:cNvPr id="19461" name="Picture 5" descr="000803_1066_916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068960"/>
            <a:ext cx="2895600" cy="2724150"/>
          </a:xfrm>
          <a:prstGeom prst="rect">
            <a:avLst/>
          </a:prstGeom>
          <a:noFill/>
        </p:spPr>
      </p:pic>
      <p:pic>
        <p:nvPicPr>
          <p:cNvPr id="19462" name="Picture 6" descr="000803_1066_9120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996952"/>
            <a:ext cx="1897063" cy="2808288"/>
          </a:xfrm>
          <a:prstGeom prst="rect">
            <a:avLst/>
          </a:prstGeom>
          <a:noFill/>
        </p:spPr>
      </p:pic>
      <p:pic>
        <p:nvPicPr>
          <p:cNvPr id="1946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26525" y="-457200"/>
            <a:ext cx="233363" cy="233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714884"/>
            <a:ext cx="4786346" cy="16430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каждого  дела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Запах  особый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483" name="Picture 3" descr="000803_1066_9155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63937" cy="3579813"/>
          </a:xfrm>
          <a:prstGeom prst="rect">
            <a:avLst/>
          </a:prstGeom>
          <a:noFill/>
        </p:spPr>
      </p:pic>
      <p:pic>
        <p:nvPicPr>
          <p:cNvPr id="20484" name="Picture 4" descr="000803_1066_9088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857364"/>
            <a:ext cx="2757488" cy="3354387"/>
          </a:xfrm>
          <a:prstGeom prst="rect">
            <a:avLst/>
          </a:prstGeom>
          <a:noFill/>
        </p:spPr>
      </p:pic>
      <p:pic>
        <p:nvPicPr>
          <p:cNvPr id="20485" name="Picture 5" descr="000803_1066_9130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7" y="1571612"/>
            <a:ext cx="2525713" cy="5073650"/>
          </a:xfrm>
          <a:prstGeom prst="rect">
            <a:avLst/>
          </a:prstGeom>
          <a:noFill/>
        </p:spPr>
      </p:pic>
      <p:pic>
        <p:nvPicPr>
          <p:cNvPr id="2048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7400" y="4343400"/>
            <a:ext cx="28615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булочной пахнет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Хлебом и сдобой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3528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446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2512640" cy="19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429000" y="4086225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Мимо столярной 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Идёшь  мастерской,-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Стружкою пахнет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свежей доской</a:t>
            </a:r>
          </a:p>
        </p:txBody>
      </p:sp>
      <p:pic>
        <p:nvPicPr>
          <p:cNvPr id="22532" name="Picture 4" descr="000803_1064_1448_vu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612353" cy="4331593"/>
          </a:xfrm>
          <a:prstGeom prst="rect">
            <a:avLst/>
          </a:prstGeom>
          <a:noFill/>
        </p:spPr>
      </p:pic>
      <p:pic>
        <p:nvPicPr>
          <p:cNvPr id="22533" name="Picture 5" descr="000803_1064_1453_vu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55976" y="332656"/>
            <a:ext cx="4343400" cy="4837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12976"/>
            <a:ext cx="2285617" cy="18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162622" cy="345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71800" y="5085184"/>
            <a:ext cx="34352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Пахнет маляр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Скипидаром и краской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Пахнет стекольщик,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Оконной замазкой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2656"/>
            <a:ext cx="2915816" cy="289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609668" y="4086225"/>
            <a:ext cx="29787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Куртка шофёра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Пахнет бензином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Блуза рабочего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Маслом машинным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9552"/>
            <a:ext cx="3384748" cy="33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031182" cy="304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71947" y="4086225"/>
            <a:ext cx="34063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Пахнет кондитер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Орехом мускатным.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 в халате –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Лекарством приятным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48680"/>
            <a:ext cx="2411721" cy="49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15816" y="4365104"/>
            <a:ext cx="30674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Рыхлой  землёю,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Полем и лугом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Пахнет крестьянин,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Идущий за плугом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143536" cy="351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2060848"/>
            <a:ext cx="6825952" cy="364576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2800" i="1" dirty="0"/>
              <a:t>            </a:t>
            </a:r>
            <a:r>
              <a:rPr lang="ru-RU" sz="2400" b="1" i="1" dirty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>“Найти свою дорогу</a:t>
            </a:r>
            <a:r>
              <a:rPr lang="ru-RU" sz="2400" b="1" i="1" dirty="0" smtClean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>узнать своё место – в этом всё для человека, это для него значит сделаться самим собой” </a:t>
            </a:r>
            <a:endParaRPr lang="en-US" sz="2400" b="1" i="1" dirty="0" smtClean="0">
              <a:solidFill>
                <a:srgbClr val="8F4F3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b="1" i="1" dirty="0">
              <a:solidFill>
                <a:srgbClr val="8F4F3D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b="1" i="1" dirty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>(В. Г. Белинский)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2620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23928" y="4509120"/>
            <a:ext cx="26021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Рыбой и морем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Пахнет рыбак.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безделье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пахнет никак.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3995936" cy="325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7652" y="548680"/>
            <a:ext cx="322977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270448" cy="32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915816" y="4077072"/>
            <a:ext cx="31450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не душится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Лодырь богатый,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не важно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пахнет, ребята!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304800" y="838200"/>
            <a:ext cx="8534400" cy="6019800"/>
          </a:xfrm>
          <a:prstGeom prst="ellipse">
            <a:avLst/>
          </a:prstGeom>
          <a:solidFill>
            <a:srgbClr val="99FF99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533400" y="1981200"/>
            <a:ext cx="40386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648200" y="1981200"/>
            <a:ext cx="4038600" cy="3505200"/>
          </a:xfrm>
          <a:prstGeom prst="ellipse">
            <a:avLst/>
          </a:prstGeom>
          <a:solidFill>
            <a:srgbClr val="99FF99"/>
          </a:solidFill>
          <a:ln w="5715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4572000" y="914400"/>
            <a:ext cx="76200" cy="59436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304800" y="3733800"/>
            <a:ext cx="84582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91880" y="116632"/>
            <a:ext cx="278167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>
                <a:latin typeface="Times New Roman" pitchFamily="18" charset="0"/>
              </a:rPr>
              <a:t>офтальмотренинг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9704" name="Picture 8" descr="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5.78035E-8 C 0.25677 -5.78035E-8 0.46667 0.19514 0.46667 0.43561 C 0.46667 0.67561 0.25677 0.87121 0 0.87121 C -0.25764 0.87121 -0.46667 0.67561 -0.46667 0.43561 C -0.46667 0.19514 -0.25764 -5.78035E-8 0 -5.78035E-8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5.78035E-8 L -0.0125 0.8712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39399 L -0.00417 0.42173 C -0.00417 0.43376 0.11962 0.44948 0.22083 0.44948 L 0.44583 0.44948 " pathEditMode="relative" rAng="0" ptsTypes="FfFF">
                                      <p:cBhvr>
                                        <p:cTn id="12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4948 C 0.42622 0.59445 0.31181 0.68994 0.19063 0.66035 C 0.07014 0.6326 -0.01215 0.48948 0.00729 0.34451 C 0.02726 0.19838 0.14149 0.10405 0.26181 0.13295 C 0.38299 0.16185 0.46528 0.30335 0.44583 0.44948 Z " pathEditMode="relative" rAng="6013833" ptsTypes="fffff">
                                      <p:cBhvr>
                                        <p:cTn id="1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83 0.44948 L -0.47917 0.4161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C -0.47917 0.2696 -0.37413 0.15006 -0.24549 0.15006 C -0.11701 0.15006 -0.0125 0.2696 -0.0125 0.41619 C -0.0125 0.56324 -0.11701 0.68185 -0.24549 0.68185 C -0.37413 0.68185 -0.47917 0.56324 -0.47917 0.41619 Z " pathEditMode="relative" rAng="16200000" ptsTypes="fffff">
                                      <p:cBhvr>
                                        <p:cTn id="21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0.41619 L -0.00417 0.4272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42728 L -0.00417 -0.00555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102"/>
          <p:cNvPicPr>
            <a:picLocks noChangeAspect="1" noChangeArrowheads="1"/>
          </p:cNvPicPr>
          <p:nvPr/>
        </p:nvPicPr>
        <p:blipFill>
          <a:blip r:embed="rId2" cstate="print">
            <a:lum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 descr="Дуб"/>
          <p:cNvSpPr>
            <a:spLocks noChangeArrowheads="1" noChangeShapeType="1" noTextEdit="1"/>
          </p:cNvSpPr>
          <p:nvPr/>
        </p:nvSpPr>
        <p:spPr bwMode="auto">
          <a:xfrm>
            <a:off x="357158" y="1928802"/>
            <a:ext cx="83534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профессии </a:t>
            </a:r>
            <a:r>
              <a:rPr lang="ru-RU" sz="3600" b="1" i="1" kern="10" dirty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важны,</a:t>
            </a:r>
          </a:p>
          <a:p>
            <a:pPr algn="ctr"/>
            <a:r>
              <a:rPr lang="ru-RU" sz="3600" b="1" i="1" kern="10" dirty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профессии нужны</a:t>
            </a:r>
            <a:r>
              <a:rPr lang="ru-RU" sz="3600" b="1" i="1" kern="10" dirty="0">
                <a:ln w="34925">
                  <a:solidFill>
                    <a:srgbClr val="99336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3810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Трактор водит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Электричку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Стены выкрасил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Доску выстругал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доме свет провел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шахте трудится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жаркой кузнице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тракторист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машинист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маляр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столяр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монтер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шахтер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кузнец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  <a:p>
            <a:pPr>
              <a:lnSpc>
                <a:spcPct val="90000"/>
              </a:lnSpc>
              <a:buFontTx/>
              <a:buNone/>
            </a:pPr>
            <a:endParaRPr lang="ru-RU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43174" y="521495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>
                <a:solidFill>
                  <a:srgbClr val="00B050"/>
                </a:solidFill>
                <a:latin typeface="Times New Roman" pitchFamily="18" charset="0"/>
              </a:rPr>
              <a:t>А кто все знает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571636" cy="21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71744"/>
            <a:ext cx="1576391" cy="209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9" y="142852"/>
            <a:ext cx="214313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941168"/>
            <a:ext cx="148630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42852"/>
            <a:ext cx="1643074" cy="14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857760"/>
            <a:ext cx="1500198" cy="18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869160"/>
            <a:ext cx="1071570" cy="178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1255376724_501471411_8546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4572000" cy="6096000"/>
          </a:xfrm>
          <a:prstGeom prst="rect">
            <a:avLst/>
          </a:prstGeom>
          <a:noFill/>
        </p:spPr>
      </p:pic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 rot="-981143">
            <a:off x="990600" y="4038600"/>
            <a:ext cx="7924800" cy="220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i="1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МОЛОДЕЦ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8F4F3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7939608" cy="281094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– природа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– техника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 - художественный образ</a:t>
            </a:r>
          </a:p>
          <a:p>
            <a:pPr>
              <a:buFontTx/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00013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8F4F3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</a:t>
            </a:r>
            <a:r>
              <a:rPr lang="ru-RU" sz="4000" dirty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8F4F3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8F4F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Дать  учащимся представление о профессиях; 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коммуникативное общение;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Повысить   интерес   учащихся  к профессиям и расширить их кругозор.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5544616" cy="86409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Человек – природа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980728"/>
            <a:ext cx="4857784" cy="378621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тип объединяет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профессии,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которых имеют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дело  с  объектами,  явлениями и процессами  живой и неживой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природы   (ветеринар,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агроном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зоолог,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зоотехник,  пчеловод,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гидролог,  овощевод, лесник, пекарь, механизатор, тракторист). 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них характерен общий предмет труда: животные, растения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почва и воздушная среда – природа.  </a:t>
            </a:r>
          </a:p>
        </p:txBody>
      </p:sp>
      <p:pic>
        <p:nvPicPr>
          <p:cNvPr id="8198" name="Picture 6" descr="00036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636"/>
            <a:ext cx="2012031" cy="150019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4664"/>
            <a:ext cx="1714512" cy="12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2656"/>
            <a:ext cx="17069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71678"/>
            <a:ext cx="1857388" cy="127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356676"/>
            <a:ext cx="1668543" cy="128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643313"/>
            <a:ext cx="1928826" cy="11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2214554"/>
            <a:ext cx="15940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5373216"/>
            <a:ext cx="1667677" cy="12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157192"/>
            <a:ext cx="18618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142852"/>
            <a:ext cx="6072230" cy="114300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Человек – техника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44824"/>
            <a:ext cx="8208912" cy="129614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  быть   пилоты,   водители,   матросы,  электромонтёры,  слесари,  токари,  часовщики и представители других   профессий,  использующие технические устройства.</a:t>
            </a:r>
          </a:p>
        </p:txBody>
      </p:sp>
      <p:pic>
        <p:nvPicPr>
          <p:cNvPr id="9222" name="Picture 6" descr="00036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2357454" cy="163368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9" y="4857760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857760"/>
            <a:ext cx="2286016" cy="163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12976"/>
            <a:ext cx="1482528" cy="148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85728"/>
            <a:ext cx="21509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8707" y="332656"/>
            <a:ext cx="1360760" cy="17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193406"/>
            <a:ext cx="2103622" cy="14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3140968"/>
            <a:ext cx="1432750" cy="15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428604"/>
            <a:ext cx="5668112" cy="76814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Человек – </a:t>
            </a:r>
            <a:r>
              <a:rPr lang="ru-RU" sz="4000" dirty="0" err="1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4000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000232" y="1285860"/>
            <a:ext cx="5072098" cy="35719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200" b="1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специалиста предметом труда является другой человек,    а    характерной    чертой     деятельности  – необходимость  воздействия на других людей. К этому типу  профессии  относятся  учитель,  врач, журналист, следователь,    адвокат,    библиотекарь,   экскурсовод, переводчик,  продавец. </a:t>
            </a:r>
          </a:p>
        </p:txBody>
      </p:sp>
      <p:pic>
        <p:nvPicPr>
          <p:cNvPr id="10245" name="Picture 5" descr="00033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2357454" cy="1594488"/>
          </a:xfrm>
          <a:prstGeom prst="rect">
            <a:avLst/>
          </a:prstGeom>
          <a:noFill/>
        </p:spPr>
      </p:pic>
      <p:pic>
        <p:nvPicPr>
          <p:cNvPr id="10247" name="Picture 7" descr="000352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928934"/>
            <a:ext cx="1664709" cy="17145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664434" cy="12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000372"/>
            <a:ext cx="1928826" cy="158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5000636"/>
            <a:ext cx="228601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000636"/>
            <a:ext cx="21048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04664"/>
            <a:ext cx="1619672" cy="12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576446" cy="117974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Человек – знаковая система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71670" y="1071546"/>
            <a:ext cx="4786346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выбравшие  этот тип профессиональной деятельности, должен иметь широкий кругозор. Это бухгалтеры, учёные, операторы ЭВМ ,инженеры, кассиры, фармацевты, люди, работающие в лабораториях, научных центрах.</a:t>
            </a:r>
          </a:p>
        </p:txBody>
      </p:sp>
      <p:pic>
        <p:nvPicPr>
          <p:cNvPr id="11268" name="Picture 4" descr="00036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214422"/>
            <a:ext cx="1858348" cy="1357322"/>
          </a:xfrm>
          <a:prstGeom prst="rect">
            <a:avLst/>
          </a:prstGeom>
          <a:noFill/>
        </p:spPr>
      </p:pic>
      <p:pic>
        <p:nvPicPr>
          <p:cNvPr id="11269" name="Picture 5" descr="00036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929198"/>
            <a:ext cx="2286236" cy="1643074"/>
          </a:xfrm>
          <a:prstGeom prst="rect">
            <a:avLst/>
          </a:prstGeom>
          <a:noFill/>
        </p:spPr>
      </p:pic>
      <p:pic>
        <p:nvPicPr>
          <p:cNvPr id="11271" name="Picture 7" descr="000343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857760"/>
            <a:ext cx="2286016" cy="1759179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4857760"/>
            <a:ext cx="244020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140968"/>
            <a:ext cx="1641364" cy="14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786058"/>
            <a:ext cx="1643042" cy="176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412776"/>
            <a:ext cx="1107022" cy="14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004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Человек - художественный образ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339752" y="1484784"/>
            <a:ext cx="4686304" cy="30003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2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этого типа отличает наличие живого образного мышления, художественная фантазия, талант   (артисты, архитекторы, дирижёры, искусствоведы, кинорежиссёры, композиторы и др.)</a:t>
            </a:r>
          </a:p>
        </p:txBody>
      </p:sp>
      <p:pic>
        <p:nvPicPr>
          <p:cNvPr id="12292" name="Picture 4" descr="00033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143512"/>
            <a:ext cx="2214578" cy="1491600"/>
          </a:xfrm>
          <a:prstGeom prst="rect">
            <a:avLst/>
          </a:prstGeom>
          <a:noFill/>
        </p:spPr>
      </p:pic>
      <p:pic>
        <p:nvPicPr>
          <p:cNvPr id="12293" name="Picture 5" descr="00034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071942"/>
            <a:ext cx="1613081" cy="242889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437112"/>
            <a:ext cx="1936062" cy="21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500174"/>
            <a:ext cx="20359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736"/>
            <a:ext cx="228977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143248"/>
            <a:ext cx="232950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705</TotalTime>
  <Words>337</Words>
  <Application>Microsoft Office PowerPoint</Application>
  <PresentationFormat>Экран (4:3)</PresentationFormat>
  <Paragraphs>105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Содержание</vt:lpstr>
      <vt:lpstr>Цели и задачи </vt:lpstr>
      <vt:lpstr>Человек – природа</vt:lpstr>
      <vt:lpstr>Человек – техника</vt:lpstr>
      <vt:lpstr>Человек – человек</vt:lpstr>
      <vt:lpstr>Человек – знаковая система</vt:lpstr>
      <vt:lpstr>Человек - художественный образ</vt:lpstr>
      <vt:lpstr>Основные понятия</vt:lpstr>
      <vt:lpstr>Что общего?</vt:lpstr>
      <vt:lpstr>ЧЕМ ПАХНУТ РЕМЕСЛА?</vt:lpstr>
      <vt:lpstr>У  каждого  дела Запах  особый: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Speed_XP</dc:creator>
  <cp:lastModifiedBy>USER</cp:lastModifiedBy>
  <cp:revision>102</cp:revision>
  <dcterms:created xsi:type="dcterms:W3CDTF">2010-04-08T14:11:52Z</dcterms:created>
  <dcterms:modified xsi:type="dcterms:W3CDTF">2019-04-03T09:32:08Z</dcterms:modified>
</cp:coreProperties>
</file>